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78" r:id="rId6"/>
    <p:sldId id="277" r:id="rId7"/>
    <p:sldId id="279" r:id="rId8"/>
    <p:sldId id="280" r:id="rId9"/>
    <p:sldId id="292" r:id="rId10"/>
    <p:sldId id="293" r:id="rId11"/>
    <p:sldId id="282" r:id="rId12"/>
    <p:sldId id="283" r:id="rId13"/>
    <p:sldId id="284" r:id="rId14"/>
    <p:sldId id="274" r:id="rId15"/>
    <p:sldId id="290" r:id="rId16"/>
    <p:sldId id="285" r:id="rId17"/>
    <p:sldId id="286" r:id="rId18"/>
    <p:sldId id="287" r:id="rId19"/>
    <p:sldId id="288" r:id="rId20"/>
    <p:sldId id="291"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FF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67" autoAdjust="0"/>
  </p:normalViewPr>
  <p:slideViewPr>
    <p:cSldViewPr snapToGrid="0">
      <p:cViewPr varScale="1">
        <p:scale>
          <a:sx n="63" d="100"/>
          <a:sy n="63" d="100"/>
        </p:scale>
        <p:origin x="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EE4FD-C454-46A0-B699-D71F3A882324}" type="datetimeFigureOut">
              <a:rPr lang="en-NZ" smtClean="0"/>
              <a:t>29/07/2020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DCA76-A75C-40EC-9CE8-7B6F9B64CAB4}" type="slidenum">
              <a:rPr lang="en-NZ" smtClean="0"/>
              <a:t>‹#›</a:t>
            </a:fld>
            <a:endParaRPr lang="en-NZ"/>
          </a:p>
        </p:txBody>
      </p:sp>
    </p:spTree>
    <p:extLst>
      <p:ext uri="{BB962C8B-B14F-4D97-AF65-F5344CB8AC3E}">
        <p14:creationId xmlns:p14="http://schemas.microsoft.com/office/powerpoint/2010/main" val="420197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9DDCA76-A75C-40EC-9CE8-7B6F9B64CAB4}" type="slidenum">
              <a:rPr lang="en-NZ" smtClean="0"/>
              <a:t>1</a:t>
            </a:fld>
            <a:endParaRPr lang="en-NZ"/>
          </a:p>
        </p:txBody>
      </p:sp>
    </p:spTree>
    <p:extLst>
      <p:ext uri="{BB962C8B-B14F-4D97-AF65-F5344CB8AC3E}">
        <p14:creationId xmlns:p14="http://schemas.microsoft.com/office/powerpoint/2010/main" val="93487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BC727B2-05EE-4DB2-BF44-3E65EBCAD733}" type="slidenum">
              <a:rPr lang="en-NZ" smtClean="0"/>
              <a:t>6</a:t>
            </a:fld>
            <a:endParaRPr lang="en-NZ"/>
          </a:p>
        </p:txBody>
      </p:sp>
    </p:spTree>
    <p:extLst>
      <p:ext uri="{BB962C8B-B14F-4D97-AF65-F5344CB8AC3E}">
        <p14:creationId xmlns:p14="http://schemas.microsoft.com/office/powerpoint/2010/main" val="340208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BC727B2-05EE-4DB2-BF44-3E65EBCAD733}" type="slidenum">
              <a:rPr lang="en-NZ" smtClean="0"/>
              <a:t>7</a:t>
            </a:fld>
            <a:endParaRPr lang="en-NZ"/>
          </a:p>
        </p:txBody>
      </p:sp>
    </p:spTree>
    <p:extLst>
      <p:ext uri="{BB962C8B-B14F-4D97-AF65-F5344CB8AC3E}">
        <p14:creationId xmlns:p14="http://schemas.microsoft.com/office/powerpoint/2010/main" val="235755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9DDCA76-A75C-40EC-9CE8-7B6F9B64CAB4}" type="slidenum">
              <a:rPr lang="en-NZ" smtClean="0"/>
              <a:t>9</a:t>
            </a:fld>
            <a:endParaRPr lang="en-NZ"/>
          </a:p>
        </p:txBody>
      </p:sp>
    </p:spTree>
    <p:extLst>
      <p:ext uri="{BB962C8B-B14F-4D97-AF65-F5344CB8AC3E}">
        <p14:creationId xmlns:p14="http://schemas.microsoft.com/office/powerpoint/2010/main" val="344071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9DDCA76-A75C-40EC-9CE8-7B6F9B64CAB4}" type="slidenum">
              <a:rPr lang="en-NZ" smtClean="0"/>
              <a:t>11</a:t>
            </a:fld>
            <a:endParaRPr lang="en-NZ"/>
          </a:p>
        </p:txBody>
      </p:sp>
    </p:spTree>
    <p:extLst>
      <p:ext uri="{BB962C8B-B14F-4D97-AF65-F5344CB8AC3E}">
        <p14:creationId xmlns:p14="http://schemas.microsoft.com/office/powerpoint/2010/main" val="201998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BC727B2-05EE-4DB2-BF44-3E65EBCAD733}" type="slidenum">
              <a:rPr lang="en-NZ" smtClean="0"/>
              <a:t>17</a:t>
            </a:fld>
            <a:endParaRPr lang="en-NZ"/>
          </a:p>
        </p:txBody>
      </p:sp>
    </p:spTree>
    <p:extLst>
      <p:ext uri="{BB962C8B-B14F-4D97-AF65-F5344CB8AC3E}">
        <p14:creationId xmlns:p14="http://schemas.microsoft.com/office/powerpoint/2010/main" val="375486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Thank</a:t>
            </a:r>
            <a:r>
              <a:rPr lang="en-NZ" baseline="0" dirty="0" smtClean="0"/>
              <a:t> you, happy to take any questions, now, or later after the session.  </a:t>
            </a:r>
            <a:endParaRPr lang="en-NZ" dirty="0"/>
          </a:p>
        </p:txBody>
      </p:sp>
      <p:sp>
        <p:nvSpPr>
          <p:cNvPr id="4" name="Slide Number Placeholder 3"/>
          <p:cNvSpPr>
            <a:spLocks noGrp="1"/>
          </p:cNvSpPr>
          <p:nvPr>
            <p:ph type="sldNum" sz="quarter" idx="10"/>
          </p:nvPr>
        </p:nvSpPr>
        <p:spPr/>
        <p:txBody>
          <a:bodyPr/>
          <a:lstStyle/>
          <a:p>
            <a:fld id="{79DDCA76-A75C-40EC-9CE8-7B6F9B64CAB4}" type="slidenum">
              <a:rPr lang="en-NZ" smtClean="0"/>
              <a:t>18</a:t>
            </a:fld>
            <a:endParaRPr lang="en-NZ"/>
          </a:p>
        </p:txBody>
      </p:sp>
    </p:spTree>
    <p:extLst>
      <p:ext uri="{BB962C8B-B14F-4D97-AF65-F5344CB8AC3E}">
        <p14:creationId xmlns:p14="http://schemas.microsoft.com/office/powerpoint/2010/main" val="145125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4B0C4C-9744-44AD-92B4-40C5ECA2EA3F}" type="datetimeFigureOut">
              <a:rPr lang="en-NZ" smtClean="0"/>
              <a:t>29/07/2020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128300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B0C4C-9744-44AD-92B4-40C5ECA2EA3F}" type="datetimeFigureOut">
              <a:rPr lang="en-NZ" smtClean="0"/>
              <a:t>29/07/2020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218022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B0C4C-9744-44AD-92B4-40C5ECA2EA3F}" type="datetimeFigureOut">
              <a:rPr lang="en-NZ" smtClean="0"/>
              <a:t>29/07/2020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241989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153063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171386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350635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267765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158629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955175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776828" y="1714476"/>
            <a:ext cx="5199448" cy="3790626"/>
          </a:xfrm>
          <a:prstGeom prst="rect">
            <a:avLst/>
          </a:prstGeom>
          <a:ln>
            <a:noFill/>
          </a:ln>
        </p:spPr>
        <p:txBody>
          <a:bodyPr lIns="91424" tIns="45712" rIns="91424" bIns="45712"/>
          <a:lstStyle>
            <a:lvl1pPr>
              <a:defRPr>
                <a:solidFill>
                  <a:schemeClr val="tx2"/>
                </a:solidFill>
                <a:latin typeface="+mn-lt"/>
              </a:defRPr>
            </a:lvl1pPr>
            <a:lvl2pPr marL="911856" indent="-441576">
              <a:buFont typeface="Arial" pitchFamily="34" charset="0"/>
              <a:buChar char="•"/>
              <a:defRPr>
                <a:solidFill>
                  <a:schemeClr val="tx2"/>
                </a:solidFill>
                <a:latin typeface="+mn-lt"/>
              </a:defRPr>
            </a:lvl2pPr>
            <a:lvl3pP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Content Placeholder 2"/>
          <p:cNvSpPr>
            <a:spLocks noGrp="1"/>
          </p:cNvSpPr>
          <p:nvPr>
            <p:ph idx="15"/>
          </p:nvPr>
        </p:nvSpPr>
        <p:spPr>
          <a:xfrm>
            <a:off x="6196966" y="1714475"/>
            <a:ext cx="5199448" cy="3790626"/>
          </a:xfrm>
          <a:prstGeom prst="rect">
            <a:avLst/>
          </a:prstGeom>
          <a:ln>
            <a:noFill/>
          </a:ln>
        </p:spPr>
        <p:txBody>
          <a:bodyPr lIns="91424" tIns="45712" rIns="91424" bIns="45712"/>
          <a:lstStyle>
            <a:lvl1pPr marL="441576" indent="-441576">
              <a:buFont typeface="Arial" pitchFamily="34" charset="0"/>
              <a:buChar char="•"/>
              <a:defRPr>
                <a:solidFill>
                  <a:schemeClr val="tx2"/>
                </a:solidFill>
                <a:latin typeface="+mn-lt"/>
              </a:defRPr>
            </a:lvl1pPr>
            <a:lvl2pPr marL="911856" indent="-441576">
              <a:buFont typeface="Arial" pitchFamily="34" charset="0"/>
              <a:buChar char="•"/>
              <a:defRPr>
                <a:solidFill>
                  <a:schemeClr val="tx2"/>
                </a:solidFill>
                <a:latin typeface="+mn-lt"/>
              </a:defRPr>
            </a:lvl2pPr>
            <a:lvl3pPr marL="1382135" indent="-441576">
              <a:buFont typeface="Arial" pitchFamily="34" charset="0"/>
              <a:buChar char="•"/>
              <a:defRPr>
                <a:solidFill>
                  <a:schemeClr val="tx2"/>
                </a:solidFill>
                <a:latin typeface="+mn-lt"/>
              </a:defRPr>
            </a:lvl3pPr>
            <a:lvl4pPr marL="1852413" indent="-441576">
              <a:buFont typeface="Arial" pitchFamily="34" charset="0"/>
              <a:buChar char="•"/>
              <a:defRPr>
                <a:solidFill>
                  <a:schemeClr val="tx2"/>
                </a:solidFill>
                <a:latin typeface="+mn-lt"/>
              </a:defRPr>
            </a:lvl4pPr>
            <a:lvl5pPr marL="2322693" indent="-441576">
              <a:buFont typeface="Arial" pitchFamily="34" charset="0"/>
              <a:buChar char="•"/>
              <a:defRPr>
                <a:solidFill>
                  <a:schemeClr val="tx2"/>
                </a:solidFill>
                <a:latin typeface="+mn-lt"/>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p:cNvSpPr>
            <a:spLocks noGrp="1"/>
          </p:cNvSpPr>
          <p:nvPr>
            <p:ph type="title" hasCustomPrompt="1"/>
          </p:nvPr>
        </p:nvSpPr>
        <p:spPr>
          <a:xfrm>
            <a:off x="776829" y="876365"/>
            <a:ext cx="10619586" cy="726826"/>
          </a:xfrm>
          <a:prstGeom prst="rect">
            <a:avLst/>
          </a:prstGeom>
        </p:spPr>
        <p:txBody>
          <a:bodyPr lIns="91424" tIns="45712" rIns="91424" bIns="45712"/>
          <a:lstStyle>
            <a:lvl1pPr>
              <a:defRPr sz="3671" b="1"/>
            </a:lvl1pPr>
          </a:lstStyle>
          <a:p>
            <a:r>
              <a:rPr lang="en-US" dirty="0"/>
              <a:t>Click to add title text</a:t>
            </a:r>
            <a:endParaRPr lang="en-NZ" dirty="0"/>
          </a:p>
        </p:txBody>
      </p:sp>
    </p:spTree>
    <p:extLst>
      <p:ext uri="{BB962C8B-B14F-4D97-AF65-F5344CB8AC3E}">
        <p14:creationId xmlns:p14="http://schemas.microsoft.com/office/powerpoint/2010/main" val="114204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B0C4C-9744-44AD-92B4-40C5ECA2EA3F}" type="datetimeFigureOut">
              <a:rPr lang="en-NZ" smtClean="0"/>
              <a:t>29/07/2020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154073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B0C4C-9744-44AD-92B4-40C5ECA2EA3F}" type="datetimeFigureOut">
              <a:rPr lang="en-NZ" smtClean="0"/>
              <a:t>29/07/2020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371688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4B0C4C-9744-44AD-92B4-40C5ECA2EA3F}" type="datetimeFigureOut">
              <a:rPr lang="en-NZ" smtClean="0"/>
              <a:t>29/07/2020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134436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4B0C4C-9744-44AD-92B4-40C5ECA2EA3F}" type="datetimeFigureOut">
              <a:rPr lang="en-NZ" smtClean="0"/>
              <a:t>29/07/2020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57393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4B0C4C-9744-44AD-92B4-40C5ECA2EA3F}" type="datetimeFigureOut">
              <a:rPr lang="en-NZ" smtClean="0"/>
              <a:t>29/07/2020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52824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B0C4C-9744-44AD-92B4-40C5ECA2EA3F}" type="datetimeFigureOut">
              <a:rPr lang="en-NZ" smtClean="0"/>
              <a:t>29/07/2020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307497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4B0C4C-9744-44AD-92B4-40C5ECA2EA3F}" type="datetimeFigureOut">
              <a:rPr lang="en-NZ" smtClean="0"/>
              <a:t>29/07/2020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146549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4B0C4C-9744-44AD-92B4-40C5ECA2EA3F}" type="datetimeFigureOut">
              <a:rPr lang="en-NZ" smtClean="0"/>
              <a:t>29/07/2020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85FCCC-F232-402F-9245-69DDFD32840D}" type="slidenum">
              <a:rPr lang="en-NZ" smtClean="0"/>
              <a:t>‹#›</a:t>
            </a:fld>
            <a:endParaRPr lang="en-NZ"/>
          </a:p>
        </p:txBody>
      </p:sp>
    </p:spTree>
    <p:extLst>
      <p:ext uri="{BB962C8B-B14F-4D97-AF65-F5344CB8AC3E}">
        <p14:creationId xmlns:p14="http://schemas.microsoft.com/office/powerpoint/2010/main" val="123822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B0C4C-9744-44AD-92B4-40C5ECA2EA3F}" type="datetimeFigureOut">
              <a:rPr lang="en-NZ" smtClean="0"/>
              <a:t>29/07/2020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5FCCC-F232-402F-9245-69DDFD32840D}" type="slidenum">
              <a:rPr lang="en-NZ" smtClean="0"/>
              <a:t>‹#›</a:t>
            </a:fld>
            <a:endParaRPr lang="en-NZ"/>
          </a:p>
        </p:txBody>
      </p:sp>
    </p:spTree>
    <p:extLst>
      <p:ext uri="{BB962C8B-B14F-4D97-AF65-F5344CB8AC3E}">
        <p14:creationId xmlns:p14="http://schemas.microsoft.com/office/powerpoint/2010/main" val="5719747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ave.Colquhoun@at.govt.nz" TargetMode="Externa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url=https%3A%2F%2Fquotefancy.com%2Fquote%2F868100%2FMilton-Friedman-Only-a-crisis-actual-or-perceived-produces-real-change&amp;psig=AOvVaw09LJDwXq1JZ77Lk581f46Z&amp;ust=1595643127286000&amp;source=images&amp;cd=vfe&amp;ved=0CAIQjRxqFwoTCKjtmoHo5OoCFQAAAAAdAAAAABAJ"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forumforthefuture.org/blog/transform-collapse-or-disciplined-change" TargetMode="External"/><Relationship Id="rId2" Type="http://schemas.openxmlformats.org/officeDocument/2006/relationships/hyperlink" Target="https://youtu.be/WkSmC2BonHY"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57D9DB-E571-4920-9422-3A0A8F4DE229}"/>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l="5969" r="10400" b="9089"/>
          <a:stretch/>
        </p:blipFill>
        <p:spPr>
          <a:xfrm rot="16200000">
            <a:off x="4642875" y="-905256"/>
            <a:ext cx="6858000" cy="866851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5" name="Rectangle 14">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Picture 8">
            <a:extLst>
              <a:ext uri="{FF2B5EF4-FFF2-40B4-BE49-F238E27FC236}">
                <a16:creationId xmlns:a16="http://schemas.microsoft.com/office/drawing/2014/main" id="{873110E1-B832-451D-8C45-8B358D9458C6}"/>
              </a:ext>
            </a:extLst>
          </p:cNvPr>
          <p:cNvPicPr>
            <a:picLocks noChangeAspect="1"/>
          </p:cNvPicPr>
          <p:nvPr/>
        </p:nvPicPr>
        <p:blipFill>
          <a:blip r:embed="rId5"/>
          <a:stretch>
            <a:fillRect/>
          </a:stretch>
        </p:blipFill>
        <p:spPr>
          <a:xfrm>
            <a:off x="435309" y="608869"/>
            <a:ext cx="749808" cy="294567"/>
          </a:xfrm>
          <a:prstGeom prst="rect">
            <a:avLst/>
          </a:prstGeom>
        </p:spPr>
      </p:pic>
      <p:sp>
        <p:nvSpPr>
          <p:cNvPr id="19" name="Rectangle 18">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5A12F24-16A0-497D-9011-17D52D9A8709}"/>
              </a:ext>
            </a:extLst>
          </p:cNvPr>
          <p:cNvSpPr/>
          <p:nvPr/>
        </p:nvSpPr>
        <p:spPr>
          <a:xfrm>
            <a:off x="481029" y="1305685"/>
            <a:ext cx="6454609" cy="259668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cap="none" spc="50" dirty="0" smtClean="0">
                <a:ln w="9525" cmpd="sng">
                  <a:solidFill>
                    <a:schemeClr val="accent1"/>
                  </a:solidFill>
                  <a:prstDash val="solid"/>
                </a:ln>
                <a:effectLst>
                  <a:glow rad="228600">
                    <a:schemeClr val="accent5">
                      <a:satMod val="175000"/>
                      <a:alpha val="40000"/>
                    </a:schemeClr>
                  </a:glow>
                </a:effectLst>
                <a:latin typeface="+mj-lt"/>
                <a:ea typeface="+mj-ea"/>
                <a:cs typeface="+mj-cs"/>
              </a:rPr>
              <a:t>Social Procurement initiatives post CV-19</a:t>
            </a:r>
            <a:endParaRPr lang="en-US" sz="4800" b="1" cap="none" spc="50" dirty="0">
              <a:ln w="9525" cmpd="sng">
                <a:solidFill>
                  <a:schemeClr val="accent1"/>
                </a:solidFill>
                <a:prstDash val="solid"/>
              </a:ln>
              <a:effectLst>
                <a:glow rad="228600">
                  <a:schemeClr val="accent5">
                    <a:satMod val="175000"/>
                    <a:alpha val="40000"/>
                  </a:schemeClr>
                </a:glow>
              </a:effectLst>
              <a:latin typeface="+mj-lt"/>
              <a:ea typeface="+mj-ea"/>
              <a:cs typeface="+mj-cs"/>
            </a:endParaRPr>
          </a:p>
        </p:txBody>
      </p:sp>
      <p:sp>
        <p:nvSpPr>
          <p:cNvPr id="11" name="Rectangle 10">
            <a:extLst>
              <a:ext uri="{FF2B5EF4-FFF2-40B4-BE49-F238E27FC236}">
                <a16:creationId xmlns:a16="http://schemas.microsoft.com/office/drawing/2014/main" id="{E9305EA5-92BB-4025-833B-124AB441855F}"/>
              </a:ext>
            </a:extLst>
          </p:cNvPr>
          <p:cNvSpPr/>
          <p:nvPr/>
        </p:nvSpPr>
        <p:spPr>
          <a:xfrm>
            <a:off x="435309" y="4555960"/>
            <a:ext cx="51313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E3E1AC78-8F9E-488F-9738-6EFE831A78BC}"/>
              </a:ext>
            </a:extLst>
          </p:cNvPr>
          <p:cNvSpPr/>
          <p:nvPr/>
        </p:nvSpPr>
        <p:spPr>
          <a:xfrm>
            <a:off x="426201" y="1972466"/>
            <a:ext cx="51313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F1AD0FD3-FF28-4A82-B482-5952120F287E}"/>
              </a:ext>
            </a:extLst>
          </p:cNvPr>
          <p:cNvSpPr/>
          <p:nvPr/>
        </p:nvSpPr>
        <p:spPr>
          <a:xfrm>
            <a:off x="0" y="-64815"/>
            <a:ext cx="12191997" cy="171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8DEE9DD1-FBDF-4D91-BA2C-2A495AAE2D8A}"/>
              </a:ext>
            </a:extLst>
          </p:cNvPr>
          <p:cNvSpPr/>
          <p:nvPr/>
        </p:nvSpPr>
        <p:spPr>
          <a:xfrm>
            <a:off x="-31224" y="6697401"/>
            <a:ext cx="12191997" cy="171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26008BE3-02D4-4DEA-A220-3B20AD563F24}"/>
              </a:ext>
            </a:extLst>
          </p:cNvPr>
          <p:cNvSpPr/>
          <p:nvPr/>
        </p:nvSpPr>
        <p:spPr>
          <a:xfrm rot="5400000" flipV="1">
            <a:off x="8845458" y="3310959"/>
            <a:ext cx="6904111" cy="211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a:extLst>
              <a:ext uri="{FF2B5EF4-FFF2-40B4-BE49-F238E27FC236}">
                <a16:creationId xmlns:a16="http://schemas.microsoft.com/office/drawing/2014/main" id="{8A3AEABC-33E1-4188-B385-73DC0579E60D}"/>
              </a:ext>
            </a:extLst>
          </p:cNvPr>
          <p:cNvSpPr/>
          <p:nvPr/>
        </p:nvSpPr>
        <p:spPr>
          <a:xfrm rot="5400000">
            <a:off x="-3352597" y="3365893"/>
            <a:ext cx="6850245" cy="1550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395399" y="4995032"/>
            <a:ext cx="4418563" cy="1631216"/>
          </a:xfrm>
          <a:prstGeom prst="rect">
            <a:avLst/>
          </a:prstGeom>
          <a:noFill/>
        </p:spPr>
        <p:txBody>
          <a:bodyPr wrap="square" rtlCol="0">
            <a:spAutoFit/>
          </a:bodyPr>
          <a:lstStyle/>
          <a:p>
            <a:r>
              <a:rPr lang="en-NZ" sz="2000" dirty="0" smtClean="0"/>
              <a:t>Dave Colquhoun</a:t>
            </a:r>
          </a:p>
          <a:p>
            <a:r>
              <a:rPr lang="en-NZ" sz="2000" dirty="0" smtClean="0"/>
              <a:t>Procurement Manager, infrastructure and Sustainable Procurement Lead</a:t>
            </a:r>
          </a:p>
          <a:p>
            <a:r>
              <a:rPr lang="en-NZ" sz="2000" dirty="0" smtClean="0">
                <a:hlinkClick r:id="rId6"/>
              </a:rPr>
              <a:t>dave.Colquhoun@at.govt.nz</a:t>
            </a:r>
            <a:endParaRPr lang="en-NZ" sz="2000" dirty="0" smtClean="0"/>
          </a:p>
          <a:p>
            <a:r>
              <a:rPr lang="en-NZ" sz="2000" dirty="0" smtClean="0"/>
              <a:t>021 812-932</a:t>
            </a:r>
            <a:endParaRPr lang="en-NZ" sz="2000" dirty="0"/>
          </a:p>
        </p:txBody>
      </p:sp>
      <p:pic>
        <p:nvPicPr>
          <p:cNvPr id="20" name="Picture 19"/>
          <p:cNvPicPr/>
          <p:nvPr/>
        </p:nvPicPr>
        <p:blipFill>
          <a:blip r:embed="rId7">
            <a:extLst>
              <a:ext uri="{28A0092B-C50C-407E-A947-70E740481C1C}">
                <a14:useLocalDpi xmlns:a14="http://schemas.microsoft.com/office/drawing/2010/main" val="0"/>
              </a:ext>
            </a:extLst>
          </a:blip>
          <a:stretch>
            <a:fillRect/>
          </a:stretch>
        </p:blipFill>
        <p:spPr>
          <a:xfrm>
            <a:off x="10341982" y="4836266"/>
            <a:ext cx="1941469" cy="1986156"/>
          </a:xfrm>
          <a:prstGeom prst="rect">
            <a:avLst/>
          </a:prstGeom>
        </p:spPr>
      </p:pic>
      <p:cxnSp>
        <p:nvCxnSpPr>
          <p:cNvPr id="5" name="Straight Connector 4"/>
          <p:cNvCxnSpPr/>
          <p:nvPr/>
        </p:nvCxnSpPr>
        <p:spPr>
          <a:xfrm flipV="1">
            <a:off x="2917861" y="3226085"/>
            <a:ext cx="2887038" cy="5753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21468" y="3759964"/>
            <a:ext cx="6143946" cy="707886"/>
          </a:xfrm>
          <a:prstGeom prst="rect">
            <a:avLst/>
          </a:prstGeom>
          <a:noFill/>
        </p:spPr>
        <p:txBody>
          <a:bodyPr wrap="square" rtlCol="0">
            <a:spAutoFit/>
          </a:bodyPr>
          <a:lstStyle/>
          <a:p>
            <a:r>
              <a:rPr lang="en-NZ" sz="4000" dirty="0" smtClean="0">
                <a:solidFill>
                  <a:srgbClr val="FF0000"/>
                </a:solidFill>
              </a:rPr>
              <a:t>for CV-19 recovery</a:t>
            </a:r>
            <a:endParaRPr lang="en-NZ" sz="4000" dirty="0">
              <a:solidFill>
                <a:srgbClr val="FF0000"/>
              </a:solidFill>
            </a:endParaRPr>
          </a:p>
        </p:txBody>
      </p:sp>
    </p:spTree>
    <p:extLst>
      <p:ext uri="{BB962C8B-B14F-4D97-AF65-F5344CB8AC3E}">
        <p14:creationId xmlns:p14="http://schemas.microsoft.com/office/powerpoint/2010/main" val="2334903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8320" y="624523"/>
            <a:ext cx="10861040" cy="1641157"/>
          </a:xfrm>
        </p:spPr>
        <p:txBody>
          <a:bodyPr>
            <a:normAutofit fontScale="90000"/>
          </a:bodyPr>
          <a:lstStyle/>
          <a:p>
            <a:pPr algn="l"/>
            <a:r>
              <a:rPr lang="en-NZ" dirty="0" smtClean="0"/>
              <a:t>So where is your organisation on the trajectory?</a:t>
            </a:r>
            <a:endParaRPr lang="en-NZ" dirty="0"/>
          </a:p>
        </p:txBody>
      </p:sp>
      <p:sp>
        <p:nvSpPr>
          <p:cNvPr id="3" name="Subtitle 2"/>
          <p:cNvSpPr>
            <a:spLocks noGrp="1"/>
          </p:cNvSpPr>
          <p:nvPr>
            <p:ph type="subTitle" idx="1"/>
          </p:nvPr>
        </p:nvSpPr>
        <p:spPr>
          <a:xfrm>
            <a:off x="1295400" y="3297238"/>
            <a:ext cx="9144000" cy="1655762"/>
          </a:xfrm>
        </p:spPr>
        <p:txBody>
          <a:bodyPr>
            <a:normAutofit lnSpcReduction="10000"/>
          </a:bodyPr>
          <a:lstStyle/>
          <a:p>
            <a:r>
              <a:rPr lang="en-NZ" sz="6000" i="1" dirty="0" smtClean="0"/>
              <a:t>Disciplined, Collapse, Unknown, or Transform?</a:t>
            </a:r>
            <a:endParaRPr lang="en-NZ" dirty="0"/>
          </a:p>
        </p:txBody>
      </p:sp>
    </p:spTree>
    <p:extLst>
      <p:ext uri="{BB962C8B-B14F-4D97-AF65-F5344CB8AC3E}">
        <p14:creationId xmlns:p14="http://schemas.microsoft.com/office/powerpoint/2010/main" val="202489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7D9DB-E571-4920-9422-3A0A8F4DE229}"/>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l="5969" r="10400" b="9089"/>
          <a:stretch/>
        </p:blipFill>
        <p:spPr>
          <a:xfrm rot="16200000">
            <a:off x="4459968" y="-905256"/>
            <a:ext cx="6858000" cy="866851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Picture 8">
            <a:extLst>
              <a:ext uri="{FF2B5EF4-FFF2-40B4-BE49-F238E27FC236}">
                <a16:creationId xmlns:a16="http://schemas.microsoft.com/office/drawing/2014/main" id="{873110E1-B832-451D-8C45-8B358D9458C6}"/>
              </a:ext>
            </a:extLst>
          </p:cNvPr>
          <p:cNvPicPr>
            <a:picLocks noChangeAspect="1"/>
          </p:cNvPicPr>
          <p:nvPr/>
        </p:nvPicPr>
        <p:blipFill>
          <a:blip r:embed="rId5"/>
          <a:stretch>
            <a:fillRect/>
          </a:stretch>
        </p:blipFill>
        <p:spPr>
          <a:xfrm>
            <a:off x="435309" y="608869"/>
            <a:ext cx="749808" cy="294567"/>
          </a:xfrm>
          <a:prstGeom prst="rect">
            <a:avLst/>
          </a:prstGeom>
        </p:spPr>
      </p:pic>
      <p:sp>
        <p:nvSpPr>
          <p:cNvPr id="14" name="Rectangle 13">
            <a:extLst>
              <a:ext uri="{FF2B5EF4-FFF2-40B4-BE49-F238E27FC236}">
                <a16:creationId xmlns:a16="http://schemas.microsoft.com/office/drawing/2014/main" id="{F1AD0FD3-FF28-4A82-B482-5952120F287E}"/>
              </a:ext>
            </a:extLst>
          </p:cNvPr>
          <p:cNvSpPr/>
          <p:nvPr/>
        </p:nvSpPr>
        <p:spPr>
          <a:xfrm>
            <a:off x="0" y="0"/>
            <a:ext cx="12191997" cy="171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8DEE9DD1-FBDF-4D91-BA2C-2A495AAE2D8A}"/>
              </a:ext>
            </a:extLst>
          </p:cNvPr>
          <p:cNvSpPr/>
          <p:nvPr/>
        </p:nvSpPr>
        <p:spPr>
          <a:xfrm>
            <a:off x="-31224" y="6697401"/>
            <a:ext cx="12191997" cy="171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26008BE3-02D4-4DEA-A220-3B20AD563F24}"/>
              </a:ext>
            </a:extLst>
          </p:cNvPr>
          <p:cNvSpPr/>
          <p:nvPr/>
        </p:nvSpPr>
        <p:spPr>
          <a:xfrm rot="5400000">
            <a:off x="8787737" y="3247424"/>
            <a:ext cx="6697404" cy="2025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a:extLst>
              <a:ext uri="{FF2B5EF4-FFF2-40B4-BE49-F238E27FC236}">
                <a16:creationId xmlns:a16="http://schemas.microsoft.com/office/drawing/2014/main" id="{8A3AEABC-33E1-4188-B385-73DC0579E60D}"/>
              </a:ext>
            </a:extLst>
          </p:cNvPr>
          <p:cNvSpPr/>
          <p:nvPr/>
        </p:nvSpPr>
        <p:spPr>
          <a:xfrm rot="5400000">
            <a:off x="-3352597" y="3365893"/>
            <a:ext cx="6850245" cy="1550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p:cNvPicPr>
            <a:picLocks noChangeAspect="1"/>
          </p:cNvPicPr>
          <p:nvPr/>
        </p:nvPicPr>
        <p:blipFill>
          <a:blip r:embed="rId6"/>
          <a:stretch>
            <a:fillRect/>
          </a:stretch>
        </p:blipFill>
        <p:spPr>
          <a:xfrm>
            <a:off x="150043" y="171130"/>
            <a:ext cx="9565342" cy="6658504"/>
          </a:xfrm>
          <a:prstGeom prst="rect">
            <a:avLst/>
          </a:prstGeom>
        </p:spPr>
      </p:pic>
      <p:sp>
        <p:nvSpPr>
          <p:cNvPr id="3" name="TextBox 2"/>
          <p:cNvSpPr txBox="1"/>
          <p:nvPr/>
        </p:nvSpPr>
        <p:spPr>
          <a:xfrm>
            <a:off x="9618453" y="181660"/>
            <a:ext cx="2416708" cy="6709529"/>
          </a:xfrm>
          <a:prstGeom prst="rect">
            <a:avLst/>
          </a:prstGeom>
          <a:solidFill>
            <a:srgbClr val="002060"/>
          </a:solidFill>
        </p:spPr>
        <p:txBody>
          <a:bodyPr wrap="square" rtlCol="0">
            <a:spAutoFit/>
          </a:bodyPr>
          <a:lstStyle/>
          <a:p>
            <a:pPr marL="285750" indent="-285750">
              <a:buFont typeface="Arial" panose="020B0604020202020204" pitchFamily="34" charset="0"/>
              <a:buChar char="•"/>
            </a:pPr>
            <a:endParaRPr lang="en-NZ" sz="2000" dirty="0" smtClean="0"/>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smtClean="0"/>
          </a:p>
          <a:p>
            <a:pPr marL="285750" indent="-285750">
              <a:buFont typeface="Arial" panose="020B0604020202020204" pitchFamily="34" charset="0"/>
              <a:buChar char="•"/>
            </a:pPr>
            <a:r>
              <a:rPr lang="en-NZ" sz="2000" dirty="0" smtClean="0"/>
              <a:t>AT is actively using procurement to help deliver priority outcomes and create shared prosperity, including:</a:t>
            </a:r>
          </a:p>
          <a:p>
            <a:pPr marL="285750" indent="-285750">
              <a:buFont typeface="Arial" panose="020B0604020202020204" pitchFamily="34" charset="0"/>
              <a:buChar char="•"/>
            </a:pPr>
            <a:r>
              <a:rPr lang="en-NZ" sz="2000" dirty="0" smtClean="0"/>
              <a:t>Creating employment opportunities</a:t>
            </a:r>
          </a:p>
          <a:p>
            <a:pPr marL="285750" indent="-285750">
              <a:buFont typeface="Arial" panose="020B0604020202020204" pitchFamily="34" charset="0"/>
              <a:buChar char="•"/>
            </a:pPr>
            <a:r>
              <a:rPr lang="en-NZ" sz="2000" dirty="0" smtClean="0"/>
              <a:t>Creating business opportunities for diverse businesses</a:t>
            </a:r>
          </a:p>
          <a:p>
            <a:pPr marL="285750" indent="-285750">
              <a:buFont typeface="Arial" panose="020B0604020202020204" pitchFamily="34" charset="0"/>
              <a:buChar char="•"/>
            </a:pPr>
            <a:r>
              <a:rPr lang="en-NZ" sz="2000" dirty="0" smtClean="0"/>
              <a:t>Buying locally</a:t>
            </a:r>
            <a:endParaRPr lang="en-NZ" dirty="0"/>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3328877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520" y="2392363"/>
            <a:ext cx="9144000" cy="2387600"/>
          </a:xfrm>
        </p:spPr>
        <p:txBody>
          <a:bodyPr>
            <a:noAutofit/>
          </a:bodyPr>
          <a:lstStyle/>
          <a:p>
            <a:r>
              <a:rPr lang="en-NZ" sz="9600" dirty="0" smtClean="0"/>
              <a:t>Initiative Examples</a:t>
            </a:r>
            <a:endParaRPr lang="en-NZ" sz="9600" dirty="0"/>
          </a:p>
        </p:txBody>
      </p:sp>
    </p:spTree>
    <p:extLst>
      <p:ext uri="{BB962C8B-B14F-4D97-AF65-F5344CB8AC3E}">
        <p14:creationId xmlns:p14="http://schemas.microsoft.com/office/powerpoint/2010/main" val="3065825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C1BB-C9BC-4F2D-8621-A6A202C3F484}"/>
              </a:ext>
            </a:extLst>
          </p:cNvPr>
          <p:cNvSpPr>
            <a:spLocks noGrp="1"/>
          </p:cNvSpPr>
          <p:nvPr>
            <p:ph idx="14"/>
          </p:nvPr>
        </p:nvSpPr>
        <p:spPr>
          <a:xfrm>
            <a:off x="1156595" y="2120671"/>
            <a:ext cx="4177405" cy="4273088"/>
          </a:xfrm>
        </p:spPr>
        <p:txBody>
          <a:bodyPr>
            <a:normAutofit lnSpcReduction="10000"/>
          </a:bodyPr>
          <a:lstStyle/>
          <a:p>
            <a:r>
              <a:rPr lang="en-NZ" sz="3200" dirty="0"/>
              <a:t>New Native Plant Nursery in Panmure</a:t>
            </a:r>
          </a:p>
          <a:p>
            <a:r>
              <a:rPr lang="en-NZ" sz="3200" dirty="0"/>
              <a:t>Planting provided to the EB programme</a:t>
            </a:r>
          </a:p>
          <a:p>
            <a:r>
              <a:rPr lang="en-NZ" sz="3200" dirty="0"/>
              <a:t>Training, employment and pastoral care for long-term unemployed and other vulnerable people</a:t>
            </a:r>
          </a:p>
        </p:txBody>
      </p:sp>
      <p:pic>
        <p:nvPicPr>
          <p:cNvPr id="5" name="Content Placeholder 4">
            <a:extLst>
              <a:ext uri="{FF2B5EF4-FFF2-40B4-BE49-F238E27FC236}">
                <a16:creationId xmlns:a16="http://schemas.microsoft.com/office/drawing/2014/main" id="{AD2B548F-22AE-4D71-8A3D-CB1FB48DE3DE}"/>
              </a:ext>
            </a:extLst>
          </p:cNvPr>
          <p:cNvPicPr>
            <a:picLocks noGrp="1" noChangeAspect="1"/>
          </p:cNvPicPr>
          <p:nvPr>
            <p:ph idx="15"/>
          </p:nvPr>
        </p:nvPicPr>
        <p:blipFill>
          <a:blip r:embed="rId2"/>
          <a:stretch>
            <a:fillRect/>
          </a:stretch>
        </p:blipFill>
        <p:spPr>
          <a:xfrm>
            <a:off x="5427330" y="2215615"/>
            <a:ext cx="5731145" cy="3726159"/>
          </a:xfrm>
          <a:prstGeom prst="rect">
            <a:avLst/>
          </a:prstGeom>
        </p:spPr>
      </p:pic>
      <p:sp>
        <p:nvSpPr>
          <p:cNvPr id="4" name="Title 3">
            <a:extLst>
              <a:ext uri="{FF2B5EF4-FFF2-40B4-BE49-F238E27FC236}">
                <a16:creationId xmlns:a16="http://schemas.microsoft.com/office/drawing/2014/main" id="{87D5EA5C-9472-41B7-A259-CD1ABE22B3E4}"/>
              </a:ext>
            </a:extLst>
          </p:cNvPr>
          <p:cNvSpPr>
            <a:spLocks noGrp="1"/>
          </p:cNvSpPr>
          <p:nvPr>
            <p:ph type="title"/>
          </p:nvPr>
        </p:nvSpPr>
        <p:spPr>
          <a:xfrm>
            <a:off x="1069654" y="579899"/>
            <a:ext cx="11272620" cy="808709"/>
          </a:xfrm>
        </p:spPr>
        <p:txBody>
          <a:bodyPr>
            <a:noAutofit/>
          </a:bodyPr>
          <a:lstStyle/>
          <a:p>
            <a:r>
              <a:rPr lang="en-NZ" sz="3600" dirty="0"/>
              <a:t>Example: Eastern Busway and Te Whangai Trust. 2020</a:t>
            </a:r>
          </a:p>
        </p:txBody>
      </p:sp>
    </p:spTree>
    <p:extLst>
      <p:ext uri="{BB962C8B-B14F-4D97-AF65-F5344CB8AC3E}">
        <p14:creationId xmlns:p14="http://schemas.microsoft.com/office/powerpoint/2010/main" val="355649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95A7C-0507-4B0E-BE78-16FA2F3CB40D}"/>
              </a:ext>
            </a:extLst>
          </p:cNvPr>
          <p:cNvSpPr>
            <a:spLocks noGrp="1"/>
          </p:cNvSpPr>
          <p:nvPr>
            <p:ph idx="14"/>
          </p:nvPr>
        </p:nvSpPr>
        <p:spPr>
          <a:xfrm>
            <a:off x="1742451" y="2087136"/>
            <a:ext cx="4096658" cy="908718"/>
          </a:xfrm>
        </p:spPr>
        <p:txBody>
          <a:bodyPr>
            <a:noAutofit/>
          </a:bodyPr>
          <a:lstStyle/>
          <a:p>
            <a:r>
              <a:rPr lang="en-NZ" sz="3200" dirty="0"/>
              <a:t>Lite</a:t>
            </a:r>
            <a:r>
              <a:rPr lang="en-NZ" sz="3200" dirty="0"/>
              <a:t> Civil a 100% Māori owned Business directly engaged with </a:t>
            </a:r>
            <a:r>
              <a:rPr lang="en-NZ" sz="3200" dirty="0" smtClean="0"/>
              <a:t>AT, via He Waka Eke Noa</a:t>
            </a:r>
            <a:endParaRPr lang="en-NZ" sz="3200" dirty="0"/>
          </a:p>
        </p:txBody>
      </p:sp>
      <p:pic>
        <p:nvPicPr>
          <p:cNvPr id="5" name="Content Placeholder 4">
            <a:extLst>
              <a:ext uri="{FF2B5EF4-FFF2-40B4-BE49-F238E27FC236}">
                <a16:creationId xmlns:a16="http://schemas.microsoft.com/office/drawing/2014/main" id="{C9C3B005-DD73-4867-A51B-CDE2C1DE50C6}"/>
              </a:ext>
            </a:extLst>
          </p:cNvPr>
          <p:cNvPicPr>
            <a:picLocks noGrp="1" noChangeAspect="1"/>
          </p:cNvPicPr>
          <p:nvPr>
            <p:ph idx="15"/>
          </p:nvPr>
        </p:nvPicPr>
        <p:blipFill>
          <a:blip r:embed="rId2"/>
          <a:stretch>
            <a:fillRect/>
          </a:stretch>
        </p:blipFill>
        <p:spPr>
          <a:xfrm>
            <a:off x="6175745" y="2087136"/>
            <a:ext cx="5787791" cy="4303503"/>
          </a:xfrm>
          <a:prstGeom prst="rect">
            <a:avLst/>
          </a:prstGeom>
        </p:spPr>
      </p:pic>
      <p:sp>
        <p:nvSpPr>
          <p:cNvPr id="4" name="Title 3">
            <a:extLst>
              <a:ext uri="{FF2B5EF4-FFF2-40B4-BE49-F238E27FC236}">
                <a16:creationId xmlns:a16="http://schemas.microsoft.com/office/drawing/2014/main" id="{0B3EDF56-211F-45D2-AD2D-FEEA7D4571A5}"/>
              </a:ext>
            </a:extLst>
          </p:cNvPr>
          <p:cNvSpPr>
            <a:spLocks noGrp="1"/>
          </p:cNvSpPr>
          <p:nvPr>
            <p:ph type="title"/>
          </p:nvPr>
        </p:nvSpPr>
        <p:spPr>
          <a:xfrm>
            <a:off x="1905011" y="801675"/>
            <a:ext cx="8367199" cy="551223"/>
          </a:xfrm>
        </p:spPr>
        <p:txBody>
          <a:bodyPr>
            <a:noAutofit/>
          </a:bodyPr>
          <a:lstStyle/>
          <a:p>
            <a:r>
              <a:rPr lang="en-NZ" sz="3600" dirty="0"/>
              <a:t>Example: Makaurau Marae upgrade 2020</a:t>
            </a:r>
          </a:p>
        </p:txBody>
      </p:sp>
    </p:spTree>
    <p:extLst>
      <p:ext uri="{BB962C8B-B14F-4D97-AF65-F5344CB8AC3E}">
        <p14:creationId xmlns:p14="http://schemas.microsoft.com/office/powerpoint/2010/main" val="558740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81CEC-ECD0-4D16-A84A-F328FE5E4D94}"/>
              </a:ext>
            </a:extLst>
          </p:cNvPr>
          <p:cNvSpPr>
            <a:spLocks noGrp="1"/>
          </p:cNvSpPr>
          <p:nvPr>
            <p:ph idx="15"/>
          </p:nvPr>
        </p:nvSpPr>
        <p:spPr>
          <a:xfrm>
            <a:off x="6326973" y="1991567"/>
            <a:ext cx="4096658" cy="1310227"/>
          </a:xfrm>
        </p:spPr>
        <p:txBody>
          <a:bodyPr>
            <a:noAutofit/>
          </a:bodyPr>
          <a:lstStyle/>
          <a:p>
            <a:r>
              <a:rPr lang="en-NZ" sz="3200" dirty="0"/>
              <a:t>5780kg of waste diverted from landfill to communities in need</a:t>
            </a:r>
          </a:p>
          <a:p>
            <a:r>
              <a:rPr lang="en-NZ" sz="3200" dirty="0"/>
              <a:t>$14,854 Social Return on Investment</a:t>
            </a:r>
          </a:p>
        </p:txBody>
      </p:sp>
      <p:sp>
        <p:nvSpPr>
          <p:cNvPr id="4" name="Title 3">
            <a:extLst>
              <a:ext uri="{FF2B5EF4-FFF2-40B4-BE49-F238E27FC236}">
                <a16:creationId xmlns:a16="http://schemas.microsoft.com/office/drawing/2014/main" id="{9994C42A-801E-420B-BF3A-60E37DEEBBEA}"/>
              </a:ext>
            </a:extLst>
          </p:cNvPr>
          <p:cNvSpPr>
            <a:spLocks noGrp="1"/>
          </p:cNvSpPr>
          <p:nvPr>
            <p:ph type="title"/>
          </p:nvPr>
        </p:nvSpPr>
        <p:spPr>
          <a:xfrm>
            <a:off x="1905011" y="626072"/>
            <a:ext cx="8367199" cy="462464"/>
          </a:xfrm>
        </p:spPr>
        <p:txBody>
          <a:bodyPr>
            <a:noAutofit/>
          </a:bodyPr>
          <a:lstStyle/>
          <a:p>
            <a:r>
              <a:rPr lang="en-NZ" sz="3600" dirty="0"/>
              <a:t>Example: All Heart NZ and corporate furniture repurposing</a:t>
            </a:r>
          </a:p>
        </p:txBody>
      </p:sp>
      <p:pic>
        <p:nvPicPr>
          <p:cNvPr id="5" name="Content Placeholder 4">
            <a:extLst>
              <a:ext uri="{FF2B5EF4-FFF2-40B4-BE49-F238E27FC236}">
                <a16:creationId xmlns:a16="http://schemas.microsoft.com/office/drawing/2014/main" id="{A4C61032-D9C8-4393-ADE7-0C32AF335AC6}"/>
              </a:ext>
            </a:extLst>
          </p:cNvPr>
          <p:cNvPicPr>
            <a:picLocks noGrp="1"/>
          </p:cNvPicPr>
          <p:nvPr>
            <p:ph idx="14"/>
          </p:nvPr>
        </p:nvPicPr>
        <p:blipFill>
          <a:blip r:embed="rId2" cstate="print">
            <a:extLst>
              <a:ext uri="{28A0092B-C50C-407E-A947-70E740481C1C}">
                <a14:useLocalDpi xmlns:a14="http://schemas.microsoft.com/office/drawing/2010/main" val="0"/>
              </a:ext>
            </a:extLst>
          </a:blip>
          <a:srcRect/>
          <a:stretch>
            <a:fillRect/>
          </a:stretch>
        </p:blipFill>
        <p:spPr bwMode="auto">
          <a:xfrm>
            <a:off x="833120" y="2073924"/>
            <a:ext cx="5167800" cy="4072876"/>
          </a:xfrm>
          <a:prstGeom prst="rect">
            <a:avLst/>
          </a:prstGeom>
          <a:noFill/>
          <a:ln>
            <a:noFill/>
          </a:ln>
        </p:spPr>
      </p:pic>
    </p:spTree>
    <p:extLst>
      <p:ext uri="{BB962C8B-B14F-4D97-AF65-F5344CB8AC3E}">
        <p14:creationId xmlns:p14="http://schemas.microsoft.com/office/powerpoint/2010/main" val="3982421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3518B-D839-497B-BACA-7A45CF7D9C75}"/>
              </a:ext>
            </a:extLst>
          </p:cNvPr>
          <p:cNvSpPr>
            <a:spLocks noGrp="1"/>
          </p:cNvSpPr>
          <p:nvPr>
            <p:ph idx="14"/>
          </p:nvPr>
        </p:nvSpPr>
        <p:spPr>
          <a:xfrm>
            <a:off x="838210" y="1916062"/>
            <a:ext cx="4424669" cy="2470143"/>
          </a:xfrm>
        </p:spPr>
        <p:txBody>
          <a:bodyPr>
            <a:noAutofit/>
          </a:bodyPr>
          <a:lstStyle/>
          <a:p>
            <a:r>
              <a:rPr lang="en-NZ" dirty="0"/>
              <a:t>Safety 1</a:t>
            </a:r>
            <a:r>
              <a:rPr lang="en-NZ" baseline="30000" dirty="0"/>
              <a:t>st</a:t>
            </a:r>
            <a:r>
              <a:rPr lang="en-NZ" dirty="0"/>
              <a:t> engaged (a Māori owned business</a:t>
            </a:r>
            <a:r>
              <a:rPr lang="en-NZ" dirty="0" smtClean="0"/>
              <a:t>) via HWEN</a:t>
            </a:r>
            <a:endParaRPr lang="en-NZ" dirty="0"/>
          </a:p>
          <a:p>
            <a:r>
              <a:rPr lang="en-NZ" dirty="0"/>
              <a:t>Upskilling in Deconstruction (rather than Demolition)</a:t>
            </a:r>
          </a:p>
          <a:p>
            <a:r>
              <a:rPr lang="en-NZ" dirty="0"/>
              <a:t>Partnership with AC Waste Minimisation Team</a:t>
            </a:r>
          </a:p>
          <a:p>
            <a:r>
              <a:rPr lang="en-NZ" dirty="0"/>
              <a:t>Community waste </a:t>
            </a:r>
          </a:p>
          <a:p>
            <a:r>
              <a:rPr lang="en-NZ" dirty="0"/>
              <a:t>Waste diversion TBC</a:t>
            </a:r>
          </a:p>
        </p:txBody>
      </p:sp>
      <p:sp>
        <p:nvSpPr>
          <p:cNvPr id="4" name="Title 3">
            <a:extLst>
              <a:ext uri="{FF2B5EF4-FFF2-40B4-BE49-F238E27FC236}">
                <a16:creationId xmlns:a16="http://schemas.microsoft.com/office/drawing/2014/main" id="{29103840-3195-4204-A9CF-0E24C89C79BA}"/>
              </a:ext>
            </a:extLst>
          </p:cNvPr>
          <p:cNvSpPr>
            <a:spLocks noGrp="1"/>
          </p:cNvSpPr>
          <p:nvPr>
            <p:ph type="title"/>
          </p:nvPr>
        </p:nvSpPr>
        <p:spPr>
          <a:xfrm>
            <a:off x="1793251" y="510605"/>
            <a:ext cx="8367199" cy="726826"/>
          </a:xfrm>
        </p:spPr>
        <p:txBody>
          <a:bodyPr>
            <a:normAutofit/>
          </a:bodyPr>
          <a:lstStyle/>
          <a:p>
            <a:r>
              <a:rPr lang="en-NZ" sz="3600" dirty="0"/>
              <a:t>Example: EB2,3,4 – Deconstruction, 2020</a:t>
            </a:r>
          </a:p>
        </p:txBody>
      </p:sp>
      <p:pic>
        <p:nvPicPr>
          <p:cNvPr id="3" name="Picture 2"/>
          <p:cNvPicPr>
            <a:picLocks noChangeAspect="1"/>
          </p:cNvPicPr>
          <p:nvPr/>
        </p:nvPicPr>
        <p:blipFill>
          <a:blip r:embed="rId2"/>
          <a:stretch>
            <a:fillRect/>
          </a:stretch>
        </p:blipFill>
        <p:spPr>
          <a:xfrm>
            <a:off x="5572442" y="1603191"/>
            <a:ext cx="5993077" cy="4756969"/>
          </a:xfrm>
          <a:prstGeom prst="rect">
            <a:avLst/>
          </a:prstGeom>
        </p:spPr>
      </p:pic>
    </p:spTree>
    <p:extLst>
      <p:ext uri="{BB962C8B-B14F-4D97-AF65-F5344CB8AC3E}">
        <p14:creationId xmlns:p14="http://schemas.microsoft.com/office/powerpoint/2010/main" val="3434350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861A88-8478-458B-A529-284A659BF9CF}"/>
              </a:ext>
            </a:extLst>
          </p:cNvPr>
          <p:cNvSpPr>
            <a:spLocks noGrp="1"/>
          </p:cNvSpPr>
          <p:nvPr>
            <p:ph idx="14"/>
          </p:nvPr>
        </p:nvSpPr>
        <p:spPr/>
        <p:txBody>
          <a:bodyPr/>
          <a:lstStyle/>
          <a:p>
            <a:endParaRPr lang="en-NZ"/>
          </a:p>
        </p:txBody>
      </p:sp>
      <p:sp>
        <p:nvSpPr>
          <p:cNvPr id="3" name="Content Placeholder 2">
            <a:extLst>
              <a:ext uri="{FF2B5EF4-FFF2-40B4-BE49-F238E27FC236}">
                <a16:creationId xmlns:a16="http://schemas.microsoft.com/office/drawing/2014/main" id="{D225E054-0A03-4DBB-B56E-A8560E662377}"/>
              </a:ext>
            </a:extLst>
          </p:cNvPr>
          <p:cNvSpPr>
            <a:spLocks noGrp="1"/>
          </p:cNvSpPr>
          <p:nvPr>
            <p:ph idx="15"/>
          </p:nvPr>
        </p:nvSpPr>
        <p:spPr/>
        <p:txBody>
          <a:bodyPr/>
          <a:lstStyle/>
          <a:p>
            <a:endParaRPr lang="en-NZ"/>
          </a:p>
        </p:txBody>
      </p:sp>
      <p:pic>
        <p:nvPicPr>
          <p:cNvPr id="2050" name="Picture 2" descr="Milton Friedman Quote: “Only a crisis, actual or perceived ...">
            <a:hlinkClick r:id="rId3"/>
            <a:extLst>
              <a:ext uri="{FF2B5EF4-FFF2-40B4-BE49-F238E27FC236}">
                <a16:creationId xmlns:a16="http://schemas.microsoft.com/office/drawing/2014/main" id="{473556F8-4C9D-47A1-8409-E4BA9C485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736"/>
            <a:ext cx="12095263" cy="5866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94FA3E5-D43A-4EA4-82AD-0D36591BAEA5}"/>
              </a:ext>
            </a:extLst>
          </p:cNvPr>
          <p:cNvSpPr>
            <a:spLocks noGrp="1"/>
          </p:cNvSpPr>
          <p:nvPr>
            <p:ph type="title"/>
          </p:nvPr>
        </p:nvSpPr>
        <p:spPr>
          <a:xfrm>
            <a:off x="472327" y="710151"/>
            <a:ext cx="8367199" cy="522050"/>
          </a:xfrm>
        </p:spPr>
        <p:txBody>
          <a:bodyPr>
            <a:noAutofit/>
          </a:bodyPr>
          <a:lstStyle/>
          <a:p>
            <a:r>
              <a:rPr lang="en-NZ" sz="4000" dirty="0"/>
              <a:t>The time is now</a:t>
            </a:r>
          </a:p>
        </p:txBody>
      </p:sp>
    </p:spTree>
    <p:extLst>
      <p:ext uri="{BB962C8B-B14F-4D97-AF65-F5344CB8AC3E}">
        <p14:creationId xmlns:p14="http://schemas.microsoft.com/office/powerpoint/2010/main" val="2945201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75659-5A6F-4F77-9679-678A00B9D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BF9677-EE45-4779-B05E-F63578153BA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l="3070" t="9091" r="13298" b="-2"/>
          <a:stretch/>
        </p:blipFill>
        <p:spPr>
          <a:xfrm rot="16200000">
            <a:off x="905256" y="-905256"/>
            <a:ext cx="6858000" cy="8668512"/>
          </a:xfrm>
          <a:prstGeom prst="rect">
            <a:avLst/>
          </a:prstGeom>
        </p:spPr>
      </p:pic>
      <p:sp>
        <p:nvSpPr>
          <p:cNvPr id="12" name="Rectangle 11">
            <a:extLst>
              <a:ext uri="{FF2B5EF4-FFF2-40B4-BE49-F238E27FC236}">
                <a16:creationId xmlns:a16="http://schemas.microsoft.com/office/drawing/2014/main" id="{E30A3A45-140E-431E-AED0-07EF836310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807DF79-056D-447D-B648-59042817B444}"/>
              </a:ext>
            </a:extLst>
          </p:cNvPr>
          <p:cNvPicPr>
            <a:picLocks noChangeAspect="1"/>
          </p:cNvPicPr>
          <p:nvPr/>
        </p:nvPicPr>
        <p:blipFill>
          <a:blip r:embed="rId5"/>
          <a:stretch>
            <a:fillRect/>
          </a:stretch>
        </p:blipFill>
        <p:spPr>
          <a:xfrm>
            <a:off x="8413172" y="498792"/>
            <a:ext cx="3648075" cy="3381375"/>
          </a:xfrm>
          <a:prstGeom prst="rect">
            <a:avLst/>
          </a:prstGeom>
        </p:spPr>
      </p:pic>
      <p:sp>
        <p:nvSpPr>
          <p:cNvPr id="3" name="TextBox 2"/>
          <p:cNvSpPr txBox="1"/>
          <p:nvPr/>
        </p:nvSpPr>
        <p:spPr>
          <a:xfrm>
            <a:off x="8322265" y="2335240"/>
            <a:ext cx="3222117" cy="2308324"/>
          </a:xfrm>
          <a:prstGeom prst="rect">
            <a:avLst/>
          </a:prstGeom>
          <a:noFill/>
        </p:spPr>
        <p:txBody>
          <a:bodyPr wrap="square" rtlCol="0">
            <a:spAutoFit/>
          </a:bodyPr>
          <a:lstStyle/>
          <a:p>
            <a:r>
              <a:rPr lang="en-NZ" sz="4800" b="1" dirty="0" smtClean="0"/>
              <a:t>Thank you!</a:t>
            </a:r>
          </a:p>
          <a:p>
            <a:endParaRPr lang="en-NZ" sz="4800" b="1" dirty="0"/>
          </a:p>
          <a:p>
            <a:r>
              <a:rPr lang="en-NZ" sz="4800" b="1" dirty="0" smtClean="0"/>
              <a:t>Questions?</a:t>
            </a:r>
            <a:endParaRPr lang="en-NZ" sz="4800" b="1" dirty="0"/>
          </a:p>
        </p:txBody>
      </p:sp>
    </p:spTree>
    <p:extLst>
      <p:ext uri="{BB962C8B-B14F-4D97-AF65-F5344CB8AC3E}">
        <p14:creationId xmlns:p14="http://schemas.microsoft.com/office/powerpoint/2010/main" val="165332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E33C5E-8603-45E1-A52F-7ADC32576C18}"/>
              </a:ext>
            </a:extLst>
          </p:cNvPr>
          <p:cNvPicPr>
            <a:picLocks noChangeAspect="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l="37064" t="21050" r="33736" b="9089"/>
          <a:stretch/>
        </p:blipFill>
        <p:spPr>
          <a:xfrm>
            <a:off x="11123982" y="-91916"/>
            <a:ext cx="1161482" cy="6949916"/>
          </a:xfrm>
          <a:prstGeom prst="rect">
            <a:avLst/>
          </a:prstGeom>
          <a:ln>
            <a:noFill/>
          </a:ln>
          <a:effectLst>
            <a:softEdge rad="112500"/>
          </a:effectLst>
        </p:spPr>
      </p:pic>
      <p:sp>
        <p:nvSpPr>
          <p:cNvPr id="9" name="Subtitle 2"/>
          <p:cNvSpPr txBox="1">
            <a:spLocks/>
          </p:cNvSpPr>
          <p:nvPr/>
        </p:nvSpPr>
        <p:spPr>
          <a:xfrm>
            <a:off x="403123" y="318062"/>
            <a:ext cx="10382864" cy="34968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600" dirty="0" smtClean="0"/>
              <a:t>Many are asking how and when COVID-19 will end? But as we look longer-term, an equally important question is now vying for the limelight:</a:t>
            </a:r>
            <a:r>
              <a:rPr lang="en-NZ" sz="3600" b="1" dirty="0" smtClean="0"/>
              <a:t> how exactly do we ‘build back better’ – ensuring we emerge into something more resilient, sustainable and equitable?</a:t>
            </a:r>
            <a:r>
              <a:rPr lang="en-NZ" sz="3600" dirty="0" smtClean="0"/>
              <a:t> </a:t>
            </a:r>
            <a:r>
              <a:rPr lang="en-NZ" sz="3600" b="1" dirty="0" smtClean="0"/>
              <a:t>And more specifically, what can each of us do to ensure it?</a:t>
            </a:r>
            <a:endParaRPr lang="en-NZ" sz="3600" dirty="0"/>
          </a:p>
        </p:txBody>
      </p:sp>
      <p:sp>
        <p:nvSpPr>
          <p:cNvPr id="2" name="Rectangle 1"/>
          <p:cNvSpPr/>
          <p:nvPr/>
        </p:nvSpPr>
        <p:spPr>
          <a:xfrm>
            <a:off x="403123" y="4303455"/>
            <a:ext cx="10382864" cy="2554545"/>
          </a:xfrm>
          <a:prstGeom prst="rect">
            <a:avLst/>
          </a:prstGeom>
        </p:spPr>
        <p:txBody>
          <a:bodyPr wrap="square">
            <a:spAutoFit/>
          </a:bodyPr>
          <a:lstStyle/>
          <a:p>
            <a:r>
              <a:rPr lang="en-NZ" sz="4000" b="1" dirty="0" smtClean="0">
                <a:solidFill>
                  <a:srgbClr val="FF0000"/>
                </a:solidFill>
              </a:rPr>
              <a:t>Question for today: Time to transform</a:t>
            </a:r>
            <a:r>
              <a:rPr lang="en-NZ" sz="4000" b="1" dirty="0">
                <a:solidFill>
                  <a:srgbClr val="FF0000"/>
                </a:solidFill>
              </a:rPr>
              <a:t>: how are you harnessing disruption to drive lasting change?</a:t>
            </a:r>
            <a:br>
              <a:rPr lang="en-NZ" sz="4000" b="1" dirty="0">
                <a:solidFill>
                  <a:srgbClr val="FF0000"/>
                </a:solidFill>
              </a:rPr>
            </a:br>
            <a:endParaRPr lang="en-NZ" sz="4000" dirty="0">
              <a:solidFill>
                <a:srgbClr val="FF0000"/>
              </a:solidFill>
            </a:endParaRPr>
          </a:p>
        </p:txBody>
      </p:sp>
      <p:sp>
        <p:nvSpPr>
          <p:cNvPr id="3" name="Footer Placeholder 2"/>
          <p:cNvSpPr>
            <a:spLocks noGrp="1"/>
          </p:cNvSpPr>
          <p:nvPr>
            <p:ph type="ftr" sz="quarter" idx="11"/>
          </p:nvPr>
        </p:nvSpPr>
        <p:spPr>
          <a:xfrm>
            <a:off x="3774440" y="6356350"/>
            <a:ext cx="7807960" cy="369570"/>
          </a:xfrm>
        </p:spPr>
        <p:txBody>
          <a:bodyPr/>
          <a:lstStyle/>
          <a:p>
            <a:pPr algn="l"/>
            <a:r>
              <a:rPr lang="en-NZ" sz="1600" dirty="0" smtClean="0"/>
              <a:t>Source: https://www.forumforthefuture.org/blog/time-to-transform-how-are-you-harnessing-disruption-to-drive-lasting-change</a:t>
            </a:r>
            <a:endParaRPr lang="en-NZ" sz="1600" dirty="0"/>
          </a:p>
        </p:txBody>
      </p:sp>
    </p:spTree>
    <p:extLst>
      <p:ext uri="{BB962C8B-B14F-4D97-AF65-F5344CB8AC3E}">
        <p14:creationId xmlns:p14="http://schemas.microsoft.com/office/powerpoint/2010/main" val="2002814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60" y="93663"/>
            <a:ext cx="10846619" cy="894080"/>
          </a:xfrm>
        </p:spPr>
        <p:txBody>
          <a:bodyPr>
            <a:normAutofit fontScale="90000"/>
          </a:bodyPr>
          <a:lstStyle/>
          <a:p>
            <a:pPr algn="l"/>
            <a:r>
              <a:rPr lang="en-NZ" dirty="0" smtClean="0"/>
              <a:t>Let’s go back…. Not so long ago</a:t>
            </a:r>
            <a:endParaRPr lang="en-NZ" dirty="0"/>
          </a:p>
        </p:txBody>
      </p:sp>
      <p:pic>
        <p:nvPicPr>
          <p:cNvPr id="5" name="Picture 4"/>
          <p:cNvPicPr>
            <a:picLocks noChangeAspect="1"/>
          </p:cNvPicPr>
          <p:nvPr/>
        </p:nvPicPr>
        <p:blipFill>
          <a:blip r:embed="rId2"/>
          <a:stretch>
            <a:fillRect/>
          </a:stretch>
        </p:blipFill>
        <p:spPr>
          <a:xfrm>
            <a:off x="660665" y="1148292"/>
            <a:ext cx="6115367" cy="2546689"/>
          </a:xfrm>
          <a:prstGeom prst="rect">
            <a:avLst/>
          </a:prstGeom>
        </p:spPr>
      </p:pic>
      <p:pic>
        <p:nvPicPr>
          <p:cNvPr id="7" name="Picture 6"/>
          <p:cNvPicPr>
            <a:picLocks noChangeAspect="1"/>
          </p:cNvPicPr>
          <p:nvPr/>
        </p:nvPicPr>
        <p:blipFill>
          <a:blip r:embed="rId3"/>
          <a:stretch>
            <a:fillRect/>
          </a:stretch>
        </p:blipFill>
        <p:spPr>
          <a:xfrm>
            <a:off x="9103612" y="173990"/>
            <a:ext cx="1971675" cy="733425"/>
          </a:xfrm>
          <a:prstGeom prst="rect">
            <a:avLst/>
          </a:prstGeom>
        </p:spPr>
      </p:pic>
      <p:pic>
        <p:nvPicPr>
          <p:cNvPr id="8" name="Picture 7"/>
          <p:cNvPicPr>
            <a:picLocks noChangeAspect="1"/>
          </p:cNvPicPr>
          <p:nvPr/>
        </p:nvPicPr>
        <p:blipFill>
          <a:blip r:embed="rId4"/>
          <a:stretch>
            <a:fillRect/>
          </a:stretch>
        </p:blipFill>
        <p:spPr>
          <a:xfrm>
            <a:off x="7868292" y="2831558"/>
            <a:ext cx="4114800" cy="2931199"/>
          </a:xfrm>
          <a:prstGeom prst="rect">
            <a:avLst/>
          </a:prstGeom>
        </p:spPr>
      </p:pic>
      <p:sp>
        <p:nvSpPr>
          <p:cNvPr id="9" name="TextBox 8"/>
          <p:cNvSpPr txBox="1"/>
          <p:nvPr/>
        </p:nvSpPr>
        <p:spPr>
          <a:xfrm>
            <a:off x="184935" y="2527443"/>
            <a:ext cx="7530957" cy="3539430"/>
          </a:xfrm>
          <a:prstGeom prst="rect">
            <a:avLst/>
          </a:prstGeom>
          <a:solidFill>
            <a:schemeClr val="tx1"/>
          </a:solidFill>
        </p:spPr>
        <p:txBody>
          <a:bodyPr wrap="square" rtlCol="0">
            <a:spAutoFit/>
          </a:bodyPr>
          <a:lstStyle/>
          <a:p>
            <a:r>
              <a:rPr lang="en-NZ" sz="2800" dirty="0" smtClean="0">
                <a:solidFill>
                  <a:schemeClr val="bg1"/>
                </a:solidFill>
              </a:rPr>
              <a:t>The </a:t>
            </a:r>
            <a:r>
              <a:rPr lang="en-NZ" sz="2800" dirty="0">
                <a:solidFill>
                  <a:schemeClr val="bg1"/>
                </a:solidFill>
              </a:rPr>
              <a:t>future of the construction sector is critical to the success of Aotearoa New Zealand. How the sector is organised, supported and led, </a:t>
            </a:r>
            <a:r>
              <a:rPr lang="en-NZ" sz="2800" dirty="0" smtClean="0">
                <a:solidFill>
                  <a:schemeClr val="bg1"/>
                </a:solidFill>
              </a:rPr>
              <a:t>affects </a:t>
            </a:r>
            <a:r>
              <a:rPr lang="en-NZ" sz="2800" dirty="0">
                <a:solidFill>
                  <a:schemeClr val="bg1"/>
                </a:solidFill>
              </a:rPr>
              <a:t>not only the 275,000 New Zealanders who work in it, but also the 4.5 million of us who rely on it for warm, dry and </a:t>
            </a:r>
            <a:r>
              <a:rPr lang="en-NZ" sz="2800" dirty="0" smtClean="0">
                <a:solidFill>
                  <a:schemeClr val="bg1"/>
                </a:solidFill>
              </a:rPr>
              <a:t>efficient </a:t>
            </a:r>
            <a:r>
              <a:rPr lang="en-NZ" sz="2800" dirty="0">
                <a:solidFill>
                  <a:schemeClr val="bg1"/>
                </a:solidFill>
              </a:rPr>
              <a:t>homes, good schools, modern hospitals, safe worksites, and high quality roads </a:t>
            </a:r>
            <a:r>
              <a:rPr lang="en-NZ" sz="2800" dirty="0" smtClean="0">
                <a:solidFill>
                  <a:schemeClr val="bg1"/>
                </a:solidFill>
              </a:rPr>
              <a:t>and rail.</a:t>
            </a:r>
            <a:endParaRPr lang="en-NZ" sz="2800" dirty="0">
              <a:solidFill>
                <a:schemeClr val="bg1"/>
              </a:solidFill>
            </a:endParaRPr>
          </a:p>
        </p:txBody>
      </p:sp>
    </p:spTree>
    <p:extLst>
      <p:ext uri="{BB962C8B-B14F-4D97-AF65-F5344CB8AC3E}">
        <p14:creationId xmlns:p14="http://schemas.microsoft.com/office/powerpoint/2010/main" val="2510264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0200" y="136604"/>
            <a:ext cx="9042400" cy="6650276"/>
          </a:xfrm>
          <a:prstGeom prst="rect">
            <a:avLst/>
          </a:prstGeom>
        </p:spPr>
      </p:pic>
      <p:sp>
        <p:nvSpPr>
          <p:cNvPr id="6" name="Oval 5"/>
          <p:cNvSpPr/>
          <p:nvPr/>
        </p:nvSpPr>
        <p:spPr>
          <a:xfrm>
            <a:off x="1394716" y="2188396"/>
            <a:ext cx="2930703" cy="37295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5887092" y="2706591"/>
            <a:ext cx="2650733" cy="15103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1787703" y="1756881"/>
            <a:ext cx="8609744" cy="7089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ounded Rectangle 9"/>
          <p:cNvSpPr/>
          <p:nvPr/>
        </p:nvSpPr>
        <p:spPr>
          <a:xfrm>
            <a:off x="8373438" y="2784297"/>
            <a:ext cx="2157573" cy="21883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09685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62885"/>
            <a:ext cx="10515600" cy="1325563"/>
          </a:xfrm>
        </p:spPr>
        <p:txBody>
          <a:bodyPr>
            <a:noAutofit/>
          </a:bodyPr>
          <a:lstStyle/>
          <a:p>
            <a:pPr algn="ctr"/>
            <a:r>
              <a:rPr lang="en-NZ" sz="9600" dirty="0" smtClean="0"/>
              <a:t>Has anything changed?</a:t>
            </a:r>
            <a:endParaRPr lang="en-NZ" sz="9600" dirty="0"/>
          </a:p>
        </p:txBody>
      </p:sp>
    </p:spTree>
    <p:extLst>
      <p:ext uri="{BB962C8B-B14F-4D97-AF65-F5344CB8AC3E}">
        <p14:creationId xmlns:p14="http://schemas.microsoft.com/office/powerpoint/2010/main" val="1436555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07D307-07DB-4048-80F1-140C7DF6E21F}"/>
              </a:ext>
            </a:extLst>
          </p:cNvPr>
          <p:cNvPicPr>
            <a:picLocks noChangeAspect="1"/>
          </p:cNvPicPr>
          <p:nvPr/>
        </p:nvPicPr>
        <p:blipFill>
          <a:blip r:embed="rId3"/>
          <a:stretch>
            <a:fillRect/>
          </a:stretch>
        </p:blipFill>
        <p:spPr>
          <a:xfrm>
            <a:off x="1593244" y="185485"/>
            <a:ext cx="8708996" cy="6593954"/>
          </a:xfrm>
          <a:prstGeom prst="rect">
            <a:avLst/>
          </a:prstGeom>
        </p:spPr>
      </p:pic>
      <p:sp>
        <p:nvSpPr>
          <p:cNvPr id="7" name="Oval 6">
            <a:extLst>
              <a:ext uri="{FF2B5EF4-FFF2-40B4-BE49-F238E27FC236}">
                <a16:creationId xmlns:a16="http://schemas.microsoft.com/office/drawing/2014/main" id="{645C4C66-F733-463A-A9A9-6C1A604D6CEF}"/>
              </a:ext>
            </a:extLst>
          </p:cNvPr>
          <p:cNvSpPr/>
          <p:nvPr/>
        </p:nvSpPr>
        <p:spPr>
          <a:xfrm>
            <a:off x="3899451" y="2152262"/>
            <a:ext cx="6331669" cy="351539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1739"/>
          </a:p>
        </p:txBody>
      </p:sp>
    </p:spTree>
    <p:extLst>
      <p:ext uri="{BB962C8B-B14F-4D97-AF65-F5344CB8AC3E}">
        <p14:creationId xmlns:p14="http://schemas.microsoft.com/office/powerpoint/2010/main" val="284741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55B4AD-F7C4-41E4-AC34-B8FCD795F2B4}"/>
              </a:ext>
            </a:extLst>
          </p:cNvPr>
          <p:cNvPicPr>
            <a:picLocks noGrp="1" noChangeAspect="1"/>
          </p:cNvPicPr>
          <p:nvPr>
            <p:ph idx="15"/>
          </p:nvPr>
        </p:nvPicPr>
        <p:blipFill>
          <a:blip r:embed="rId3"/>
          <a:stretch>
            <a:fillRect/>
          </a:stretch>
        </p:blipFill>
        <p:spPr>
          <a:xfrm>
            <a:off x="6307118" y="2007312"/>
            <a:ext cx="5746437" cy="4205528"/>
          </a:xfrm>
          <a:prstGeom prst="rect">
            <a:avLst/>
          </a:prstGeom>
        </p:spPr>
      </p:pic>
      <p:sp>
        <p:nvSpPr>
          <p:cNvPr id="4" name="Title 3">
            <a:extLst>
              <a:ext uri="{FF2B5EF4-FFF2-40B4-BE49-F238E27FC236}">
                <a16:creationId xmlns:a16="http://schemas.microsoft.com/office/drawing/2014/main" id="{448F5F63-007D-45F3-BA0B-0C289B2B2D55}"/>
              </a:ext>
            </a:extLst>
          </p:cNvPr>
          <p:cNvSpPr>
            <a:spLocks noGrp="1"/>
          </p:cNvSpPr>
          <p:nvPr>
            <p:ph type="title"/>
          </p:nvPr>
        </p:nvSpPr>
        <p:spPr>
          <a:xfrm>
            <a:off x="314309" y="325340"/>
            <a:ext cx="11085211" cy="1340899"/>
          </a:xfrm>
        </p:spPr>
        <p:txBody>
          <a:bodyPr>
            <a:normAutofit/>
          </a:bodyPr>
          <a:lstStyle/>
          <a:p>
            <a:r>
              <a:rPr lang="en-NZ" sz="4400" dirty="0" smtClean="0"/>
              <a:t>But, past </a:t>
            </a:r>
            <a:r>
              <a:rPr lang="en-NZ" sz="4400" dirty="0"/>
              <a:t>recoveries have </a:t>
            </a:r>
            <a:r>
              <a:rPr lang="en-NZ" sz="4400" dirty="0" smtClean="0"/>
              <a:t>actually exacerbated </a:t>
            </a:r>
            <a:r>
              <a:rPr lang="en-NZ" sz="4400" dirty="0"/>
              <a:t>existing </a:t>
            </a:r>
            <a:r>
              <a:rPr lang="en-NZ" sz="4400" dirty="0" smtClean="0"/>
              <a:t>problems……</a:t>
            </a:r>
            <a:endParaRPr lang="en-NZ" sz="4400" dirty="0"/>
          </a:p>
        </p:txBody>
      </p:sp>
      <p:pic>
        <p:nvPicPr>
          <p:cNvPr id="1026" name="Picture 2" descr="https://lh5.googleusercontent.com/8hIU-lxFhF6vqQXeTPpVx5a2BIhhp5RXYX-EEVWaq2umu-j12-IMkWayu_ATDXWzqfykzSYF7jcniGGCnw50kVzrRlNinDXhWjqOMALmz-nIG6Ke5OP28FakjjTIf-fR2G7v3LL9">
            <a:extLst>
              <a:ext uri="{FF2B5EF4-FFF2-40B4-BE49-F238E27FC236}">
                <a16:creationId xmlns:a16="http://schemas.microsoft.com/office/drawing/2014/main" id="{FF58462B-865A-455E-AC29-07A50F6F00E4}"/>
              </a:ext>
            </a:extLst>
          </p:cNvPr>
          <p:cNvPicPr>
            <a:picLocks noGrp="1" noChangeAspect="1" noChangeArrowheads="1"/>
          </p:cNvPicPr>
          <p:nvPr>
            <p:ph idx="14"/>
          </p:nvPr>
        </p:nvPicPr>
        <p:blipFill>
          <a:blip r:embed="rId4">
            <a:extLst>
              <a:ext uri="{28A0092B-C50C-407E-A947-70E740481C1C}">
                <a14:useLocalDpi xmlns:a14="http://schemas.microsoft.com/office/drawing/2010/main" val="0"/>
              </a:ext>
            </a:extLst>
          </a:blip>
          <a:srcRect/>
          <a:stretch>
            <a:fillRect/>
          </a:stretch>
        </p:blipFill>
        <p:spPr bwMode="auto">
          <a:xfrm>
            <a:off x="76029" y="1971752"/>
            <a:ext cx="6190449" cy="427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54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080" y="863600"/>
            <a:ext cx="11663680" cy="6278880"/>
          </a:xfrm>
        </p:spPr>
        <p:txBody>
          <a:bodyPr>
            <a:noAutofit/>
          </a:bodyPr>
          <a:lstStyle/>
          <a:p>
            <a:pPr algn="l"/>
            <a:r>
              <a:rPr lang="en-NZ" sz="3200" b="1" dirty="0">
                <a:solidFill>
                  <a:schemeClr val="bg1"/>
                </a:solidFill>
              </a:rPr>
              <a:t>Forum for the Future’s recent </a:t>
            </a:r>
            <a:r>
              <a:rPr lang="en-NZ" sz="3200" b="1" i="1" dirty="0">
                <a:solidFill>
                  <a:schemeClr val="bg1"/>
                </a:solidFill>
                <a:hlinkClick r:id="rId2"/>
              </a:rPr>
              <a:t>Future of Sustainability</a:t>
            </a:r>
            <a:r>
              <a:rPr lang="en-NZ" sz="3200" b="1" dirty="0">
                <a:solidFill>
                  <a:schemeClr val="bg1"/>
                </a:solidFill>
                <a:hlinkClick r:id="rId2"/>
              </a:rPr>
              <a:t> webinar</a:t>
            </a:r>
            <a:r>
              <a:rPr lang="en-NZ" sz="3200" b="1" dirty="0">
                <a:solidFill>
                  <a:schemeClr val="bg1"/>
                </a:solidFill>
              </a:rPr>
              <a:t> explored four </a:t>
            </a:r>
            <a:r>
              <a:rPr lang="en-NZ" sz="3200" b="1" dirty="0">
                <a:solidFill>
                  <a:schemeClr val="bg1"/>
                </a:solidFill>
                <a:hlinkClick r:id="rId3"/>
              </a:rPr>
              <a:t>possible trajectories </a:t>
            </a:r>
            <a:r>
              <a:rPr lang="en-NZ" sz="3200" b="1" dirty="0" smtClean="0">
                <a:solidFill>
                  <a:schemeClr val="bg1"/>
                </a:solidFill>
                <a:hlinkClick r:id="rId3"/>
              </a:rPr>
              <a:t>emerging </a:t>
            </a:r>
            <a:r>
              <a:rPr lang="en-NZ" sz="3200" b="1" dirty="0">
                <a:solidFill>
                  <a:schemeClr val="bg1"/>
                </a:solidFill>
                <a:hlinkClick r:id="rId3"/>
              </a:rPr>
              <a:t>from COVID-19</a:t>
            </a:r>
            <a:r>
              <a:rPr lang="en-NZ" sz="3200" b="1" dirty="0">
                <a:solidFill>
                  <a:schemeClr val="bg1"/>
                </a:solidFill>
              </a:rPr>
              <a:t>, each dominated by a different mindset:</a:t>
            </a:r>
            <a:br>
              <a:rPr lang="en-NZ" sz="3200" b="1" dirty="0">
                <a:solidFill>
                  <a:schemeClr val="bg1"/>
                </a:solidFill>
              </a:rPr>
            </a:br>
            <a:r>
              <a:rPr lang="en-NZ" sz="3200" b="1" dirty="0">
                <a:solidFill>
                  <a:schemeClr val="bg1"/>
                </a:solidFill>
              </a:rPr>
              <a:t/>
            </a:r>
            <a:br>
              <a:rPr lang="en-NZ" sz="3200" b="1" dirty="0">
                <a:solidFill>
                  <a:schemeClr val="bg1"/>
                </a:solidFill>
              </a:rPr>
            </a:br>
            <a:r>
              <a:rPr lang="en-NZ" sz="3200" b="1" i="1" dirty="0">
                <a:solidFill>
                  <a:schemeClr val="bg1"/>
                </a:solidFill>
              </a:rPr>
              <a:t>Disciplined</a:t>
            </a:r>
            <a:r>
              <a:rPr lang="en-NZ" sz="3200" i="1" dirty="0">
                <a:solidFill>
                  <a:schemeClr val="bg1"/>
                </a:solidFill>
              </a:rPr>
              <a:t> </a:t>
            </a:r>
            <a:r>
              <a:rPr lang="en-NZ" sz="3200" dirty="0">
                <a:solidFill>
                  <a:schemeClr val="bg1"/>
                </a:solidFill>
              </a:rPr>
              <a:t>sees a future in which greater tech-enabled control is needed to maintain public health, security and growth – underpinned by a ramped up use of tech, an increase in surveillance and a return to some form of globalisation</a:t>
            </a:r>
            <a:br>
              <a:rPr lang="en-NZ" sz="3200" dirty="0">
                <a:solidFill>
                  <a:schemeClr val="bg1"/>
                </a:solidFill>
              </a:rPr>
            </a:br>
            <a:r>
              <a:rPr lang="en-NZ" sz="3200" dirty="0">
                <a:solidFill>
                  <a:schemeClr val="bg1"/>
                </a:solidFill>
              </a:rPr>
              <a:t/>
            </a:r>
            <a:br>
              <a:rPr lang="en-NZ" sz="3200" dirty="0">
                <a:solidFill>
                  <a:schemeClr val="bg1"/>
                </a:solidFill>
              </a:rPr>
            </a:br>
            <a:r>
              <a:rPr lang="en-NZ" sz="3200" b="1" i="1" dirty="0">
                <a:solidFill>
                  <a:schemeClr val="bg1"/>
                </a:solidFill>
              </a:rPr>
              <a:t>Collapse</a:t>
            </a:r>
            <a:r>
              <a:rPr lang="en-NZ" sz="3200" dirty="0">
                <a:solidFill>
                  <a:schemeClr val="bg1"/>
                </a:solidFill>
              </a:rPr>
              <a:t> sees a future in which we retreated to ‘life as we knew it’, locking in unsustainable practices and prioritising resources for the few over the many</a:t>
            </a:r>
            <a:br>
              <a:rPr lang="en-NZ" sz="3200" dirty="0">
                <a:solidFill>
                  <a:schemeClr val="bg1"/>
                </a:solidFill>
              </a:rPr>
            </a:br>
            <a:r>
              <a:rPr lang="en-NZ" sz="3200" dirty="0">
                <a:solidFill>
                  <a:schemeClr val="bg1"/>
                </a:solidFill>
              </a:rPr>
              <a:t/>
            </a:r>
            <a:br>
              <a:rPr lang="en-NZ" sz="3200" dirty="0">
                <a:solidFill>
                  <a:schemeClr val="bg1"/>
                </a:solidFill>
              </a:rPr>
            </a:br>
            <a:r>
              <a:rPr lang="en-NZ" sz="3200" b="1" i="1" dirty="0">
                <a:solidFill>
                  <a:schemeClr val="bg1"/>
                </a:solidFill>
              </a:rPr>
              <a:t>Unknown</a:t>
            </a:r>
            <a:r>
              <a:rPr lang="en-NZ" sz="3200" dirty="0">
                <a:solidFill>
                  <a:schemeClr val="bg1"/>
                </a:solidFill>
              </a:rPr>
              <a:t> is simply that: a future we’re not yet able to imagine, based on extended periods of disruption.</a:t>
            </a:r>
            <a:br>
              <a:rPr lang="en-NZ" sz="3200" dirty="0">
                <a:solidFill>
                  <a:schemeClr val="bg1"/>
                </a:solidFill>
              </a:rPr>
            </a:br>
            <a:endParaRPr lang="en-NZ" sz="3200" dirty="0">
              <a:solidFill>
                <a:schemeClr val="bg1"/>
              </a:solidFill>
            </a:endParaRPr>
          </a:p>
        </p:txBody>
      </p:sp>
    </p:spTree>
    <p:extLst>
      <p:ext uri="{BB962C8B-B14F-4D97-AF65-F5344CB8AC3E}">
        <p14:creationId xmlns:p14="http://schemas.microsoft.com/office/powerpoint/2010/main" val="671674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277178"/>
            <a:ext cx="11055350" cy="2852737"/>
          </a:xfrm>
        </p:spPr>
        <p:txBody>
          <a:bodyPr>
            <a:normAutofit/>
          </a:bodyPr>
          <a:lstStyle/>
          <a:p>
            <a:r>
              <a:rPr lang="en-NZ" sz="3600" dirty="0">
                <a:solidFill>
                  <a:srgbClr val="92D050"/>
                </a:solidFill>
              </a:rPr>
              <a:t>And then there’s the fourth trajectory: </a:t>
            </a:r>
            <a:r>
              <a:rPr lang="en-NZ" sz="3600" b="1" i="1" dirty="0"/>
              <a:t>Transform</a:t>
            </a:r>
            <a:r>
              <a:rPr lang="en-NZ" sz="3600" b="1" dirty="0"/>
              <a:t>.</a:t>
            </a:r>
            <a:r>
              <a:rPr lang="en-NZ" sz="3600" dirty="0">
                <a:solidFill>
                  <a:srgbClr val="92D050"/>
                </a:solidFill>
              </a:rPr>
              <a:t> It’s here we recognise that human health equals planetary health and create a world that is truly regenerative - transformed by systemic change and realising a just transition towards a net zero global economy.</a:t>
            </a:r>
            <a:endParaRPr lang="en-NZ" sz="3600" dirty="0">
              <a:solidFill>
                <a:srgbClr val="92D050"/>
              </a:solidFill>
            </a:endParaRPr>
          </a:p>
        </p:txBody>
      </p:sp>
      <p:sp>
        <p:nvSpPr>
          <p:cNvPr id="3" name="Text Placeholder 2"/>
          <p:cNvSpPr>
            <a:spLocks noGrp="1"/>
          </p:cNvSpPr>
          <p:nvPr>
            <p:ph type="body" idx="1"/>
          </p:nvPr>
        </p:nvSpPr>
        <p:spPr>
          <a:xfrm>
            <a:off x="537210" y="3441383"/>
            <a:ext cx="11055350" cy="2705417"/>
          </a:xfrm>
        </p:spPr>
        <p:txBody>
          <a:bodyPr>
            <a:noAutofit/>
          </a:bodyPr>
          <a:lstStyle/>
          <a:p>
            <a:r>
              <a:rPr lang="en-NZ" sz="2800" dirty="0"/>
              <a:t>The road to </a:t>
            </a:r>
            <a:r>
              <a:rPr lang="en-NZ" sz="2800" i="1" dirty="0">
                <a:solidFill>
                  <a:srgbClr val="92D050"/>
                </a:solidFill>
              </a:rPr>
              <a:t>Transform</a:t>
            </a:r>
            <a:r>
              <a:rPr lang="en-NZ" sz="2800" dirty="0"/>
              <a:t> will be turbulent and there are of course, many examples of activities consistent with </a:t>
            </a:r>
            <a:r>
              <a:rPr lang="en-NZ" sz="2800" i="1" dirty="0"/>
              <a:t>Collapse</a:t>
            </a:r>
            <a:r>
              <a:rPr lang="en-NZ" sz="2800" dirty="0"/>
              <a:t> and </a:t>
            </a:r>
            <a:r>
              <a:rPr lang="en-NZ" sz="2800" i="1" dirty="0"/>
              <a:t>Disciplined</a:t>
            </a:r>
            <a:r>
              <a:rPr lang="en-NZ" sz="2800" dirty="0" smtClean="0"/>
              <a:t>.</a:t>
            </a:r>
          </a:p>
          <a:p>
            <a:endParaRPr lang="en-NZ" sz="2800" dirty="0"/>
          </a:p>
          <a:p>
            <a:r>
              <a:rPr lang="en-NZ" sz="2800" dirty="0"/>
              <a:t>The more attention we pay to </a:t>
            </a:r>
            <a:r>
              <a:rPr lang="en-NZ" sz="2800" i="1" dirty="0">
                <a:solidFill>
                  <a:srgbClr val="92D050"/>
                </a:solidFill>
              </a:rPr>
              <a:t>Transform</a:t>
            </a:r>
            <a:r>
              <a:rPr lang="en-NZ" sz="2800" dirty="0"/>
              <a:t>, the greater the chance of it becoming the dominant trajectory, of becoming our future. What we all do, now and over the next six to 12 months, has never mattered more. </a:t>
            </a:r>
            <a:endParaRPr lang="en-NZ" sz="2800" dirty="0"/>
          </a:p>
        </p:txBody>
      </p:sp>
      <p:sp>
        <p:nvSpPr>
          <p:cNvPr id="4" name="Footer Placeholder 2"/>
          <p:cNvSpPr>
            <a:spLocks noGrp="1"/>
          </p:cNvSpPr>
          <p:nvPr>
            <p:ph type="ftr" sz="quarter" idx="11"/>
          </p:nvPr>
        </p:nvSpPr>
        <p:spPr>
          <a:xfrm>
            <a:off x="4384040" y="6458268"/>
            <a:ext cx="7807960" cy="369570"/>
          </a:xfrm>
        </p:spPr>
        <p:txBody>
          <a:bodyPr/>
          <a:lstStyle/>
          <a:p>
            <a:pPr algn="l"/>
            <a:r>
              <a:rPr lang="en-NZ" sz="1600" dirty="0" smtClean="0"/>
              <a:t>Source: https://www.forumforthefuture.org/blog/time-to-transform-how-are-you-harnessing-disruption-to-drive-lasting-change</a:t>
            </a:r>
            <a:endParaRPr lang="en-NZ" sz="1600" dirty="0"/>
          </a:p>
        </p:txBody>
      </p:sp>
    </p:spTree>
    <p:extLst>
      <p:ext uri="{BB962C8B-B14F-4D97-AF65-F5344CB8AC3E}">
        <p14:creationId xmlns:p14="http://schemas.microsoft.com/office/powerpoint/2010/main" val="3388001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56246e-9127-47dc-83ec-dd09249a5dc8"/>
    <e363bb414e1f4021a62296bdff482c87 xmlns="62b0a7bf-d73b-4579-869d-3c1f43c1358a">
      <Terms xmlns="http://schemas.microsoft.com/office/infopath/2007/PartnerControls"/>
    </e363bb414e1f4021a62296bdff482c87>
    <jaa86ea155b34fa9baae29b2dd6dc5de xmlns="62b0a7bf-d73b-4579-869d-3c1f43c1358a">
      <Terms xmlns="http://schemas.microsoft.com/office/infopath/2007/PartnerControls"/>
    </jaa86ea155b34fa9baae29b2dd6dc5de>
    <o1e1a664985c470a9f50fa776cd29610 xmlns="62b0a7bf-d73b-4579-869d-3c1f43c1358a">
      <Terms xmlns="http://schemas.microsoft.com/office/infopath/2007/PartnerControls"/>
    </o1e1a664985c470a9f50fa776cd29610>
    <bd04c49cf2a149db9e025a6166d61a5a xmlns="62b0a7bf-d73b-4579-869d-3c1f43c1358a">
      <Terms xmlns="http://schemas.microsoft.com/office/infopath/2007/PartnerControls"/>
    </bd04c49cf2a149db9e025a6166d61a5a>
    <hc7692de58444c6a80d0c7cce11a849c xmlns="62b0a7bf-d73b-4579-869d-3c1f43c1358a">
      <Terms xmlns="http://schemas.microsoft.com/office/infopath/2007/PartnerControls"/>
    </hc7692de58444c6a80d0c7cce11a849c>
    <D1_x0020_Aggregation_x0020_ID xmlns="62b0a7bf-d73b-4579-869d-3c1f43c1358a"/>
    <ed7a61ee960a4fbaa26543754a2482d9 xmlns="62b0a7bf-d73b-4579-869d-3c1f43c1358a">
      <Terms xmlns="http://schemas.microsoft.com/office/infopath/2007/PartnerControls"/>
    </ed7a61ee960a4fbaa26543754a2482d9>
    <o21dda838d4c4921aa27d6b2510c4546 xmlns="62b0a7bf-d73b-4579-869d-3c1f43c1358a">
      <Terms xmlns="http://schemas.microsoft.com/office/infopath/2007/PartnerControls"/>
    </o21dda838d4c4921aa27d6b2510c4546>
    <pb19fe28323c4c8196d0c2a7249b4a12 xmlns="62b0a7bf-d73b-4579-869d-3c1f43c1358a">
      <Terms xmlns="http://schemas.microsoft.com/office/infopath/2007/PartnerControls"/>
    </pb19fe28323c4c8196d0c2a7249b4a12>
    <D1_x0020_Disposal_x0020_Class_x0020_ID xmlns="62b0a7bf-d73b-4579-869d-3c1f43c1358a"/>
    <ce6408de0a1343a2b24e1df2fc54858b xmlns="62b0a7bf-d73b-4579-869d-3c1f43c1358a">
      <Terms xmlns="http://schemas.microsoft.com/office/infopath/2007/PartnerControls"/>
    </ce6408de0a1343a2b24e1df2fc54858b>
    <o6d4ff18c35d4d9bb0a25fadfea6672e xmlns="62b0a7bf-d73b-4579-869d-3c1f43c1358a">
      <Terms xmlns="http://schemas.microsoft.com/office/infopath/2007/PartnerControls"/>
    </o6d4ff18c35d4d9bb0a25fadfea6672e>
    <jdca5d5441ac4589ab0105bb200b6485 xmlns="62b0a7bf-d73b-4579-869d-3c1f43c1358a">
      <Terms xmlns="http://schemas.microsoft.com/office/infopath/2007/PartnerControls"/>
    </jdca5d5441ac4589ab0105bb200b6485>
    <D1_x0020_Disposal_x0020_Trigger_x0020_Date xmlns="62b0a7bf-d73b-4579-869d-3c1f43c135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EC6A5BCBD355489833DC7CD04EB09F" ma:contentTypeVersion="39" ma:contentTypeDescription="Create a new document." ma:contentTypeScope="" ma:versionID="c03c1f857e3932143633cf7d93c1dc9d">
  <xsd:schema xmlns:xsd="http://www.w3.org/2001/XMLSchema" xmlns:xs="http://www.w3.org/2001/XMLSchema" xmlns:p="http://schemas.microsoft.com/office/2006/metadata/properties" xmlns:ns3="97e97e8a-26d6-41c2-a3d4-518d46faaccd" xmlns:ns4="62b0a7bf-d73b-4579-869d-3c1f43c1358a" xmlns:ns5="6656246e-9127-47dc-83ec-dd09249a5dc8" targetNamespace="http://schemas.microsoft.com/office/2006/metadata/properties" ma:root="true" ma:fieldsID="09ed5befcd40c55c43b18b2c1c2728b3" ns3:_="" ns4:_="" ns5:_="">
    <xsd:import namespace="97e97e8a-26d6-41c2-a3d4-518d46faaccd"/>
    <xsd:import namespace="62b0a7bf-d73b-4579-869d-3c1f43c1358a"/>
    <xsd:import namespace="6656246e-9127-47dc-83ec-dd09249a5dc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ce6408de0a1343a2b24e1df2fc54858b" minOccurs="0"/>
                <xsd:element ref="ns5:TaxCatchAll" minOccurs="0"/>
                <xsd:element ref="ns4:bd04c49cf2a149db9e025a6166d61a5a" minOccurs="0"/>
                <xsd:element ref="ns4:e363bb414e1f4021a62296bdff482c87" minOccurs="0"/>
                <xsd:element ref="ns4:jaa86ea155b34fa9baae29b2dd6dc5de" minOccurs="0"/>
                <xsd:element ref="ns4:o1e1a664985c470a9f50fa776cd29610" minOccurs="0"/>
                <xsd:element ref="ns4:ed7a61ee960a4fbaa26543754a2482d9" minOccurs="0"/>
                <xsd:element ref="ns4:jdca5d5441ac4589ab0105bb200b6485" minOccurs="0"/>
                <xsd:element ref="ns4:o21dda838d4c4921aa27d6b2510c4546" minOccurs="0"/>
                <xsd:element ref="ns4:hc7692de58444c6a80d0c7cce11a849c" minOccurs="0"/>
                <xsd:element ref="ns4:pb19fe28323c4c8196d0c2a7249b4a12" minOccurs="0"/>
                <xsd:element ref="ns4:o6d4ff18c35d4d9bb0a25fadfea6672e" minOccurs="0"/>
                <xsd:element ref="ns4:D1_x0020_Disposal_x0020_Trigger_x0020_Date" minOccurs="0"/>
                <xsd:element ref="ns4:D1_x0020_Disposal_x0020_Class_x0020_ID" minOccurs="0"/>
                <xsd:element ref="ns4:D1_x0020_Aggregation_x0020_I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97e8a-26d6-41c2-a3d4-518d46faac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b0a7bf-d73b-4579-869d-3c1f43c1358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ce6408de0a1343a2b24e1df2fc54858b" ma:index="20" nillable="true" ma:taxonomy="true" ma:internalName="ce6408de0a1343a2b24e1df2fc54858b" ma:taxonomyFieldName="D1_x0020_Mandate" ma:displayName="D1 Mandate" ma:fieldId="{ce6408de-0a13-43a2-b24e-1df2fc54858b}" ma:taxonomyMulti="true" ma:sspId="ff230ced-49e3-4bbb-87bd-09c1ed00c10a" ma:termSetId="97e3a47a-91a3-46d1-aff3-208f53740681" ma:anchorId="00000000-0000-0000-0000-000000000000" ma:open="false" ma:isKeyword="false">
      <xsd:complexType>
        <xsd:sequence>
          <xsd:element ref="pc:Terms" minOccurs="0" maxOccurs="1"/>
        </xsd:sequence>
      </xsd:complexType>
    </xsd:element>
    <xsd:element name="bd04c49cf2a149db9e025a6166d61a5a" ma:index="23" nillable="true" ma:taxonomy="true" ma:internalName="bd04c49cf2a149db9e025a6166d61a5a" ma:taxonomyFieldName="D1_x0020_Partners_x0020_Stakeholders" ma:displayName="D1 Partners Stakeholders" ma:fieldId="{bd04c49c-f2a1-49db-9e02-5a6166d61a5a}" ma:taxonomyMulti="true" ma:sspId="ff230ced-49e3-4bbb-87bd-09c1ed00c10a" ma:termSetId="068a3f1c-8d62-482f-ad29-bfcaa4623257" ma:anchorId="00000000-0000-0000-0000-000000000000" ma:open="false" ma:isKeyword="false">
      <xsd:complexType>
        <xsd:sequence>
          <xsd:element ref="pc:Terms" minOccurs="0" maxOccurs="1"/>
        </xsd:sequence>
      </xsd:complexType>
    </xsd:element>
    <xsd:element name="e363bb414e1f4021a62296bdff482c87" ma:index="25" nillable="true" ma:taxonomy="true" ma:internalName="e363bb414e1f4021a62296bdff482c87" ma:taxonomyFieldName="D1_x0020_Hardware" ma:displayName="D1 Hardware" ma:fieldId="{e363bb41-4e1f-4021-a622-96bdff482c87}" ma:taxonomyMulti="true" ma:sspId="ff230ced-49e3-4bbb-87bd-09c1ed00c10a" ma:termSetId="b5054085-69d4-40c6-adeb-6b26a68b7914" ma:anchorId="00000000-0000-0000-0000-000000000000" ma:open="false" ma:isKeyword="false">
      <xsd:complexType>
        <xsd:sequence>
          <xsd:element ref="pc:Terms" minOccurs="0" maxOccurs="1"/>
        </xsd:sequence>
      </xsd:complexType>
    </xsd:element>
    <xsd:element name="jaa86ea155b34fa9baae29b2dd6dc5de" ma:index="27" nillable="true" ma:taxonomy="true" ma:internalName="jaa86ea155b34fa9baae29b2dd6dc5de" ma:taxonomyFieldName="D1_x0020_Application" ma:displayName="D1 Application" ma:fieldId="{3aa86ea1-55b3-4fa9-baae-29b2dd6dc5de}" ma:taxonomyMulti="true" ma:sspId="ff230ced-49e3-4bbb-87bd-09c1ed00c10a" ma:termSetId="9838f537-a913-4b0e-8289-0880136d2bfb" ma:anchorId="00000000-0000-0000-0000-000000000000" ma:open="false" ma:isKeyword="false">
      <xsd:complexType>
        <xsd:sequence>
          <xsd:element ref="pc:Terms" minOccurs="0" maxOccurs="1"/>
        </xsd:sequence>
      </xsd:complexType>
    </xsd:element>
    <xsd:element name="o1e1a664985c470a9f50fa776cd29610" ma:index="29" nillable="true" ma:taxonomy="true" ma:internalName="o1e1a664985c470a9f50fa776cd29610" ma:taxonomyFieldName="D1_x0020_Business_x0020_Role" ma:displayName="D1 Business Role" ma:fieldId="{81e1a664-985c-470a-9f50-fa776cd29610}" ma:taxonomyMulti="true" ma:sspId="ff230ced-49e3-4bbb-87bd-09c1ed00c10a" ma:termSetId="80f95381-96f0-42eb-b2b8-fd9cfe5a9e7c" ma:anchorId="00000000-0000-0000-0000-000000000000" ma:open="false" ma:isKeyword="false">
      <xsd:complexType>
        <xsd:sequence>
          <xsd:element ref="pc:Terms" minOccurs="0" maxOccurs="1"/>
        </xsd:sequence>
      </xsd:complexType>
    </xsd:element>
    <xsd:element name="ed7a61ee960a4fbaa26543754a2482d9" ma:index="31" nillable="true" ma:taxonomy="true" ma:internalName="ed7a61ee960a4fbaa26543754a2482d9" ma:taxonomyFieldName="D1_x0020_Document_x0020_Category" ma:displayName="D1 Document Category" ma:fieldId="{ed7a61ee-960a-4fba-a265-43754a2482d9}" ma:taxonomyMulti="true" ma:sspId="ff230ced-49e3-4bbb-87bd-09c1ed00c10a" ma:termSetId="6a8ad7e6-b84e-4481-a0fc-904832309922" ma:anchorId="00000000-0000-0000-0000-000000000000" ma:open="false" ma:isKeyword="false">
      <xsd:complexType>
        <xsd:sequence>
          <xsd:element ref="pc:Terms" minOccurs="0" maxOccurs="1"/>
        </xsd:sequence>
      </xsd:complexType>
    </xsd:element>
    <xsd:element name="jdca5d5441ac4589ab0105bb200b6485" ma:index="33" nillable="true" ma:taxonomy="true" ma:internalName="jdca5d5441ac4589ab0105bb200b6485" ma:taxonomyFieldName="D1_x0020_Programme_x0020_Project" ma:displayName="D1 Programme Project" ma:fieldId="{3dca5d54-41ac-4589-ab01-05bb200b6485}" ma:taxonomyMulti="true" ma:sspId="ff230ced-49e3-4bbb-87bd-09c1ed00c10a" ma:termSetId="f9084cb8-3837-45ee-b19c-35f80270572b" ma:anchorId="00000000-0000-0000-0000-000000000000" ma:open="false" ma:isKeyword="false">
      <xsd:complexType>
        <xsd:sequence>
          <xsd:element ref="pc:Terms" minOccurs="0" maxOccurs="1"/>
        </xsd:sequence>
      </xsd:complexType>
    </xsd:element>
    <xsd:element name="o21dda838d4c4921aa27d6b2510c4546" ma:index="35" nillable="true" ma:taxonomy="true" ma:internalName="o21dda838d4c4921aa27d6b2510c4546" ma:taxonomyFieldName="D1_x0020_Supplier" ma:displayName="D1 Supplier" ma:fieldId="{821dda83-8d4c-4921-aa27-d6b2510c4546}" ma:taxonomyMulti="true" ma:sspId="ff230ced-49e3-4bbb-87bd-09c1ed00c10a" ma:termSetId="7b72085d-2014-4708-9405-772a5cdcaa8b" ma:anchorId="00000000-0000-0000-0000-000000000000" ma:open="false" ma:isKeyword="false">
      <xsd:complexType>
        <xsd:sequence>
          <xsd:element ref="pc:Terms" minOccurs="0" maxOccurs="1"/>
        </xsd:sequence>
      </xsd:complexType>
    </xsd:element>
    <xsd:element name="hc7692de58444c6a80d0c7cce11a849c" ma:index="37" nillable="true" ma:taxonomy="true" ma:internalName="hc7692de58444c6a80d0c7cce11a849c" ma:taxonomyFieldName="D1_x0020_Financial_x0020_Period" ma:displayName="D1 Financial Period" ma:fieldId="{1c7692de-5844-4c6a-80d0-c7cce11a849c}" ma:taxonomyMulti="true" ma:sspId="ff230ced-49e3-4bbb-87bd-09c1ed00c10a" ma:termSetId="49e3d33c-8c55-449a-aa9b-30ac3ddc95f2" ma:anchorId="00000000-0000-0000-0000-000000000000" ma:open="false" ma:isKeyword="false">
      <xsd:complexType>
        <xsd:sequence>
          <xsd:element ref="pc:Terms" minOccurs="0" maxOccurs="1"/>
        </xsd:sequence>
      </xsd:complexType>
    </xsd:element>
    <xsd:element name="pb19fe28323c4c8196d0c2a7249b4a12" ma:index="39" nillable="true" ma:taxonomy="true" ma:internalName="pb19fe28323c4c8196d0c2a7249b4a12" ma:taxonomyFieldName="D1_x0020_Financial_x0020_Year" ma:displayName="D1 Financial Year" ma:fieldId="{9b19fe28-323c-4c81-96d0-c2a7249b4a12}" ma:taxonomyMulti="true" ma:sspId="ff230ced-49e3-4bbb-87bd-09c1ed00c10a" ma:termSetId="2af5b25b-107d-4d61-b7eb-08e7c259bc18" ma:anchorId="00000000-0000-0000-0000-000000000000" ma:open="false" ma:isKeyword="false">
      <xsd:complexType>
        <xsd:sequence>
          <xsd:element ref="pc:Terms" minOccurs="0" maxOccurs="1"/>
        </xsd:sequence>
      </xsd:complexType>
    </xsd:element>
    <xsd:element name="o6d4ff18c35d4d9bb0a25fadfea6672e" ma:index="41" nillable="true" ma:taxonomy="true" ma:internalName="o6d4ff18c35d4d9bb0a25fadfea6672e" ma:taxonomyFieldName="D1_x0020_Subject" ma:displayName="D1 Subject" ma:fieldId="{86d4ff18-c35d-4d9b-b0a2-5fadfea6672e}" ma:taxonomyMulti="true" ma:sspId="ff230ced-49e3-4bbb-87bd-09c1ed00c10a" ma:termSetId="12883479-ed34-4320-85a0-1e4c407e2988" ma:anchorId="00000000-0000-0000-0000-000000000000" ma:open="false" ma:isKeyword="false">
      <xsd:complexType>
        <xsd:sequence>
          <xsd:element ref="pc:Terms" minOccurs="0" maxOccurs="1"/>
        </xsd:sequence>
      </xsd:complexType>
    </xsd:element>
    <xsd:element name="D1_x0020_Disposal_x0020_Trigger_x0020_Date" ma:index="42" nillable="true" ma:displayName="D1 Disposal Trigger Date" ma:internalName="D1_x0020_Disposal_x0020_Trigger_x0020_Date">
      <xsd:simpleType>
        <xsd:restriction base="dms:DateTime"/>
      </xsd:simpleType>
    </xsd:element>
    <xsd:element name="D1_x0020_Disposal_x0020_Class_x0020_ID" ma:index="43" nillable="true" ma:displayName="D1 Disposal Class ID" ma:internalName="D1_x0020_Disposal_x0020_Class_x0020_ID">
      <xsd:complexType>
        <xsd:complexContent>
          <xsd:extension base="dms:MultiChoiceFillIn">
            <xsd:sequence>
              <xsd:element name="Value" maxOccurs="unbounded" minOccurs="0" nillable="true">
                <xsd:simpleType>
                  <xsd:union memberTypes="dms:Text">
                    <xsd:simpleType>
                      <xsd:restriction base="dms:Choice">
                        <xsd:enumeration value="..."/>
                      </xsd:restriction>
                    </xsd:simpleType>
                  </xsd:union>
                </xsd:simpleType>
              </xsd:element>
            </xsd:sequence>
          </xsd:extension>
        </xsd:complexContent>
      </xsd:complexType>
    </xsd:element>
    <xsd:element name="D1_x0020_Aggregation_x0020_ID" ma:index="44" nillable="true" ma:displayName="D1 Aggregation ID" ma:internalName="D1_x0020_Aggregation_x0020_ID">
      <xsd:complexType>
        <xsd:complexContent>
          <xsd:extension base="dms:MultiChoiceFillIn">
            <xsd:sequence>
              <xsd:element name="Value" maxOccurs="unbounded" minOccurs="0" nillable="true">
                <xsd:simpleType>
                  <xsd:union memberTypes="dms:Text">
                    <xsd:simpleType>
                      <xsd:restriction base="dms:Choice">
                        <xsd:enumeration value="..."/>
                      </xsd:restriction>
                    </xsd:simpleType>
                  </xsd:union>
                </xsd:simpleType>
              </xsd:element>
            </xsd:sequence>
          </xsd:extension>
        </xsd:complexContent>
      </xsd:complex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56246e-9127-47dc-83ec-dd09249a5dc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3b7e27-40dc-4121-b966-e06cbc9b7923}" ma:internalName="TaxCatchAll" ma:showField="CatchAllData" ma:web="97e97e8a-26d6-41c2-a3d4-518d46faa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52251D-A849-429C-A4E9-709594CAEC7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656246e-9127-47dc-83ec-dd09249a5dc8"/>
    <ds:schemaRef ds:uri="62b0a7bf-d73b-4579-869d-3c1f43c1358a"/>
    <ds:schemaRef ds:uri="http://purl.org/dc/elements/1.1/"/>
    <ds:schemaRef ds:uri="97e97e8a-26d6-41c2-a3d4-518d46faaccd"/>
    <ds:schemaRef ds:uri="http://www.w3.org/XML/1998/namespace"/>
    <ds:schemaRef ds:uri="http://purl.org/dc/dcmitype/"/>
  </ds:schemaRefs>
</ds:datastoreItem>
</file>

<file path=customXml/itemProps2.xml><?xml version="1.0" encoding="utf-8"?>
<ds:datastoreItem xmlns:ds="http://schemas.openxmlformats.org/officeDocument/2006/customXml" ds:itemID="{43A543F6-79B8-4C23-9D1F-EAEFF5B26051}">
  <ds:schemaRefs>
    <ds:schemaRef ds:uri="http://schemas.microsoft.com/sharepoint/v3/contenttype/forms"/>
  </ds:schemaRefs>
</ds:datastoreItem>
</file>

<file path=customXml/itemProps3.xml><?xml version="1.0" encoding="utf-8"?>
<ds:datastoreItem xmlns:ds="http://schemas.openxmlformats.org/officeDocument/2006/customXml" ds:itemID="{82B59C27-E2A1-42B0-BEE5-15F06BA04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97e8a-26d6-41c2-a3d4-518d46faaccd"/>
    <ds:schemaRef ds:uri="62b0a7bf-d73b-4579-869d-3c1f43c1358a"/>
    <ds:schemaRef ds:uri="6656246e-9127-47dc-83ec-dd09249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682</TotalTime>
  <Words>329</Words>
  <Application>Microsoft Office PowerPoint</Application>
  <PresentationFormat>Widescreen</PresentationFormat>
  <Paragraphs>59</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Let’s go back…. Not so long ago</vt:lpstr>
      <vt:lpstr>PowerPoint Presentation</vt:lpstr>
      <vt:lpstr>Has anything changed?</vt:lpstr>
      <vt:lpstr>PowerPoint Presentation</vt:lpstr>
      <vt:lpstr>But, past recoveries have actually exacerbated existing problems……</vt:lpstr>
      <vt:lpstr>Forum for the Future’s recent Future of Sustainability webinar explored four possible trajectories emerging from COVID-19, each dominated by a different mindset:  Disciplined sees a future in which greater tech-enabled control is needed to maintain public health, security and growth – underpinned by a ramped up use of tech, an increase in surveillance and a return to some form of globalisation  Collapse sees a future in which we retreated to ‘life as we knew it’, locking in unsustainable practices and prioritising resources for the few over the many  Unknown is simply that: a future we’re not yet able to imagine, based on extended periods of disruption. </vt:lpstr>
      <vt:lpstr>And then there’s the fourth trajectory: Transform. It’s here we recognise that human health equals planetary health and create a world that is truly regenerative - transformed by systemic change and realising a just transition towards a net zero global economy.</vt:lpstr>
      <vt:lpstr>So where is your organisation on the trajectory?</vt:lpstr>
      <vt:lpstr>PowerPoint Presentation</vt:lpstr>
      <vt:lpstr>Initiative Examples</vt:lpstr>
      <vt:lpstr>Example: Eastern Busway and Te Whangai Trust. 2020</vt:lpstr>
      <vt:lpstr>Example: Makaurau Marae upgrade 2020</vt:lpstr>
      <vt:lpstr>Example: All Heart NZ and corporate furniture repurposing</vt:lpstr>
      <vt:lpstr>Example: EB2,3,4 – Deconstruction, 2020</vt:lpstr>
      <vt:lpstr>The time is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Gray (AT)</dc:creator>
  <cp:lastModifiedBy>Dave Colquhoun (AT)</cp:lastModifiedBy>
  <cp:revision>63</cp:revision>
  <dcterms:created xsi:type="dcterms:W3CDTF">2020-06-16T22:41:02Z</dcterms:created>
  <dcterms:modified xsi:type="dcterms:W3CDTF">2020-07-29T08:34:38Z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0x01010070EC6A5BCBD355489833DC7CD04EB09F</vt:lpwstr>
  </property>
</Properties>
</file>